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0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6" r:id="rId68"/>
    <p:sldId id="325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FC4FA2-E71E-442C-A023-EEB4866F7663}" type="datetimeFigureOut">
              <a:rPr lang="en-US" smtClean="0"/>
              <a:pPr/>
              <a:t>05-May-19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856ACB-AFFD-422B-802A-D7B7E1DF4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1844824"/>
            <a:ext cx="7406640" cy="5013176"/>
          </a:xfrm>
        </p:spPr>
        <p:txBody>
          <a:bodyPr>
            <a:noAutofit/>
          </a:bodyPr>
          <a:lstStyle/>
          <a:p>
            <a:pPr algn="ctr"/>
            <a:r>
              <a:rPr lang="en-IN" sz="5400" dirty="0" smtClean="0">
                <a:solidFill>
                  <a:schemeClr val="tx1"/>
                </a:solidFill>
                <a:latin typeface="Lucida Calligraphy" pitchFamily="66" charset="0"/>
              </a:rPr>
              <a:t>     </a:t>
            </a:r>
            <a:r>
              <a:rPr lang="en-IN" sz="5400" u="sng" dirty="0" smtClean="0">
                <a:solidFill>
                  <a:schemeClr val="tx1"/>
                </a:solidFill>
                <a:latin typeface="Lucida Calligraphy" pitchFamily="66" charset="0"/>
              </a:rPr>
              <a:t>ANIMAL</a:t>
            </a:r>
            <a:br>
              <a:rPr lang="en-IN" sz="5400" u="sng" dirty="0" smtClean="0">
                <a:solidFill>
                  <a:schemeClr val="tx1"/>
                </a:solidFill>
                <a:latin typeface="Lucida Calligraphy" pitchFamily="66" charset="0"/>
              </a:rPr>
            </a:br>
            <a:r>
              <a:rPr lang="en-IN" sz="5400" u="sng" dirty="0" smtClean="0">
                <a:solidFill>
                  <a:schemeClr val="tx1"/>
                </a:solidFill>
                <a:latin typeface="Lucida Calligraphy" pitchFamily="66" charset="0"/>
              </a:rPr>
              <a:t>  SOURCES  OF </a:t>
            </a:r>
            <a:br>
              <a:rPr lang="en-IN" sz="5400" u="sng" dirty="0" smtClean="0">
                <a:solidFill>
                  <a:schemeClr val="tx1"/>
                </a:solidFill>
                <a:latin typeface="Lucida Calligraphy" pitchFamily="66" charset="0"/>
              </a:rPr>
            </a:br>
            <a:r>
              <a:rPr lang="en-IN" sz="5400" u="sng" dirty="0" smtClean="0">
                <a:solidFill>
                  <a:schemeClr val="tx1"/>
                </a:solidFill>
                <a:latin typeface="Lucida Calligraphy" pitchFamily="66" charset="0"/>
              </a:rPr>
              <a:t> HOMOEOPATHIC</a:t>
            </a:r>
            <a:br>
              <a:rPr lang="en-IN" sz="5400" u="sng" dirty="0" smtClean="0">
                <a:solidFill>
                  <a:schemeClr val="tx1"/>
                </a:solidFill>
                <a:latin typeface="Lucida Calligraphy" pitchFamily="66" charset="0"/>
              </a:rPr>
            </a:br>
            <a:r>
              <a:rPr lang="en-IN" sz="5400" u="sng" dirty="0" smtClean="0">
                <a:solidFill>
                  <a:schemeClr val="tx1"/>
                </a:solidFill>
                <a:latin typeface="Lucida Calligraphy" pitchFamily="66" charset="0"/>
              </a:rPr>
              <a:t>DRUGS</a:t>
            </a:r>
            <a:br>
              <a:rPr lang="en-IN" sz="5400" u="sng" dirty="0" smtClean="0">
                <a:solidFill>
                  <a:schemeClr val="tx1"/>
                </a:solidFill>
                <a:latin typeface="Lucida Calligraphy" pitchFamily="66" charset="0"/>
              </a:rPr>
            </a:br>
            <a:r>
              <a:rPr lang="en-IN" sz="2000" u="sng" dirty="0" smtClean="0">
                <a:solidFill>
                  <a:schemeClr val="tx1"/>
                </a:solidFill>
                <a:latin typeface="Lucida Calligraphy" pitchFamily="66" charset="0"/>
              </a:rPr>
              <a:t>Prepared   By</a:t>
            </a:r>
            <a:br>
              <a:rPr lang="en-IN" sz="2000" u="sng" dirty="0" smtClean="0">
                <a:solidFill>
                  <a:schemeClr val="tx1"/>
                </a:solidFill>
                <a:latin typeface="Lucida Calligraphy" pitchFamily="66" charset="0"/>
              </a:rPr>
            </a:br>
            <a:r>
              <a:rPr lang="en-IN" sz="2000" u="sng" dirty="0" smtClean="0">
                <a:solidFill>
                  <a:schemeClr val="tx1"/>
                </a:solidFill>
                <a:latin typeface="Lucida Calligraphy" pitchFamily="66" charset="0"/>
              </a:rPr>
              <a:t>DR.SREEJA.S</a:t>
            </a:r>
            <a:br>
              <a:rPr lang="en-IN" sz="2000" u="sng" dirty="0" smtClean="0">
                <a:solidFill>
                  <a:schemeClr val="tx1"/>
                </a:solidFill>
                <a:latin typeface="Lucida Calligraphy" pitchFamily="66" charset="0"/>
              </a:rPr>
            </a:br>
            <a:r>
              <a:rPr lang="en-IN" sz="2000" u="sng" dirty="0" err="1" smtClean="0">
                <a:solidFill>
                  <a:schemeClr val="tx1"/>
                </a:solidFill>
                <a:latin typeface="Lucida Calligraphy" pitchFamily="66" charset="0"/>
              </a:rPr>
              <a:t>H,o,D</a:t>
            </a:r>
            <a:r>
              <a:rPr lang="en-IN" sz="2000" u="sng" dirty="0" smtClean="0">
                <a:solidFill>
                  <a:schemeClr val="tx1"/>
                </a:solidFill>
                <a:latin typeface="Lucida Calligraphy" pitchFamily="66" charset="0"/>
              </a:rPr>
              <a:t>, Dept of  Homoeopathic  Pharmacy</a:t>
            </a:r>
            <a:endParaRPr lang="en-IN" sz="5400" u="sng" dirty="0">
              <a:solidFill>
                <a:schemeClr val="tx1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PEDICULUS  CAPITIS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ZN : PEDICULUS HUMANUS  VAR CAPITIS</a:t>
            </a:r>
          </a:p>
          <a:p>
            <a:r>
              <a:rPr lang="en-US" b="1" dirty="0" smtClean="0"/>
              <a:t>CN : HEAD LOUSE</a:t>
            </a:r>
          </a:p>
          <a:p>
            <a:r>
              <a:rPr lang="en-US" b="1" dirty="0" smtClean="0"/>
              <a:t>FAMILY : PEDICULIDAE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LIVE INSECT</a:t>
            </a:r>
          </a:p>
          <a:p>
            <a:r>
              <a:rPr lang="en-US" b="1" dirty="0" smtClean="0"/>
              <a:t>DISTRIBUTION: THROUGHTOUT  THE  WORLD</a:t>
            </a:r>
          </a:p>
          <a:p>
            <a:endParaRPr lang="en-US" dirty="0"/>
          </a:p>
        </p:txBody>
      </p:sp>
      <p:pic>
        <p:nvPicPr>
          <p:cNvPr id="5122" name="Picture 2" descr="C:\Users\Windows\Pictures\HEAD LIC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733800" cy="434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CIMEX  ACANTHIA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CIMEX LECTULARIS</a:t>
            </a:r>
          </a:p>
          <a:p>
            <a:r>
              <a:rPr lang="en-US" b="1" dirty="0" smtClean="0"/>
              <a:t>CN : BED  BUG</a:t>
            </a:r>
          </a:p>
          <a:p>
            <a:r>
              <a:rPr lang="en-US" b="1" dirty="0" smtClean="0"/>
              <a:t>FAMILY : CIMICIDAE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LIVE INSECT</a:t>
            </a:r>
          </a:p>
          <a:p>
            <a:r>
              <a:rPr lang="en-US" b="1" dirty="0" smtClean="0"/>
              <a:t>DISTRIBUTION: THROUGHTOUT  THE  WORLD</a:t>
            </a:r>
          </a:p>
          <a:p>
            <a:endParaRPr lang="en-US" dirty="0"/>
          </a:p>
        </p:txBody>
      </p:sp>
      <p:pic>
        <p:nvPicPr>
          <p:cNvPr id="6146" name="Picture 2" descr="C:\Users\Windows\Pictures\BED BU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26719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BOMBYX PROCESSIONAE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ZN : THAUMETOPOEA PROCESSIONEA</a:t>
            </a:r>
          </a:p>
          <a:p>
            <a:r>
              <a:rPr lang="en-US" b="1" dirty="0" smtClean="0"/>
              <a:t>CN : PROCESSION  MOTH</a:t>
            </a:r>
          </a:p>
          <a:p>
            <a:r>
              <a:rPr lang="en-US" b="1" dirty="0" smtClean="0"/>
              <a:t>FAMILY : THAUMETOPOEIDAE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LIVE CATERPILLAR</a:t>
            </a:r>
          </a:p>
          <a:p>
            <a:r>
              <a:rPr lang="en-US" b="1" dirty="0" smtClean="0"/>
              <a:t>DISTRIBUTION: THROUGHTOUT  THE  WORLD</a:t>
            </a:r>
          </a:p>
          <a:p>
            <a:endParaRPr lang="en-US" dirty="0"/>
          </a:p>
        </p:txBody>
      </p:sp>
      <p:pic>
        <p:nvPicPr>
          <p:cNvPr id="7170" name="Picture 2" descr="C:\Users\Windows\Pictures\caterpilla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3962400" cy="434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CULEX MUSCA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ZN : CULEX CULICINI</a:t>
            </a:r>
          </a:p>
          <a:p>
            <a:r>
              <a:rPr lang="en-US" b="1" dirty="0" smtClean="0"/>
              <a:t>CN : CULEX  MOSQUITO</a:t>
            </a:r>
          </a:p>
          <a:p>
            <a:r>
              <a:rPr lang="en-US" b="1" dirty="0" smtClean="0"/>
              <a:t>FAMILY : CULICIDAE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LIVE   MOSQUITO</a:t>
            </a:r>
          </a:p>
          <a:p>
            <a:r>
              <a:rPr lang="en-US" b="1" dirty="0" smtClean="0"/>
              <a:t>DISTRIBUTION: THROUGHTOUT  THE  WORLD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Windows\Pictures\CULEX MOSQUIT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191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COCCINELLA  SEPTEMPUNCTATA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3962400" cy="46482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ZN : COCCINELLA SEPTEMPUNCTATA</a:t>
            </a:r>
          </a:p>
          <a:p>
            <a:r>
              <a:rPr lang="en-US" b="1" dirty="0" smtClean="0"/>
              <a:t>CN : LADY  BUG</a:t>
            </a:r>
          </a:p>
          <a:p>
            <a:r>
              <a:rPr lang="en-US" b="1" dirty="0" smtClean="0"/>
              <a:t>FAMILY : COCCINELLIDAE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INSECT</a:t>
            </a:r>
          </a:p>
          <a:p>
            <a:r>
              <a:rPr lang="en-US" b="1" dirty="0" smtClean="0"/>
              <a:t>DISTRIBUTION: EUROPE, ASIA</a:t>
            </a:r>
          </a:p>
          <a:p>
            <a:endParaRPr lang="en-US" dirty="0"/>
          </a:p>
        </p:txBody>
      </p:sp>
      <p:pic>
        <p:nvPicPr>
          <p:cNvPr id="9218" name="Picture 2" descr="C:\Users\Windows\Pictures\COCCINELL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05000"/>
            <a:ext cx="373379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ASTACUS FLUVIATILIS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ASTACUS FLUVIATILIS</a:t>
            </a:r>
          </a:p>
          <a:p>
            <a:r>
              <a:rPr lang="en-US" b="1" dirty="0" smtClean="0"/>
              <a:t>CN : CRAW  FISH</a:t>
            </a:r>
          </a:p>
          <a:p>
            <a:r>
              <a:rPr lang="en-US" b="1" dirty="0" smtClean="0"/>
              <a:t>FAMILY : ASTACIDACEAE</a:t>
            </a:r>
          </a:p>
          <a:p>
            <a:r>
              <a:rPr lang="en-US" b="1" dirty="0" smtClean="0"/>
              <a:t>CLASS : CRUSTACEA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ANIMAL</a:t>
            </a:r>
          </a:p>
          <a:p>
            <a:r>
              <a:rPr lang="en-US" b="1" dirty="0" smtClean="0"/>
              <a:t>DISTRIBUTION: ATLANTIC  COAST</a:t>
            </a:r>
          </a:p>
          <a:p>
            <a:endParaRPr lang="en-US" dirty="0"/>
          </a:p>
        </p:txBody>
      </p:sp>
      <p:pic>
        <p:nvPicPr>
          <p:cNvPr id="10242" name="Picture 2" descr="C:\Users\Windows\Pictures\ASTACUS FLUVIATIL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4419600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 smtClean="0">
                <a:latin typeface="Lucida Calligraphy" pitchFamily="66" charset="0"/>
              </a:rPr>
              <a:t>    </a:t>
            </a:r>
            <a:r>
              <a:rPr lang="en-IN" sz="7200" u="sng" dirty="0" smtClean="0">
                <a:latin typeface="Lucida Calligraphy" pitchFamily="66" charset="0"/>
              </a:rPr>
              <a:t>SPIDERS</a:t>
            </a:r>
            <a:endParaRPr lang="en-IN" sz="720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TARENTULA CUBENSIS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ZN : TARENTULA CUBENSIS</a:t>
            </a:r>
          </a:p>
          <a:p>
            <a:r>
              <a:rPr lang="en-US" b="1" dirty="0" smtClean="0"/>
              <a:t>CN : CUBAN SPIDER</a:t>
            </a:r>
          </a:p>
          <a:p>
            <a:r>
              <a:rPr lang="en-US" b="1" dirty="0" smtClean="0"/>
              <a:t>FAMILY : LYCOSIDAE</a:t>
            </a:r>
          </a:p>
          <a:p>
            <a:r>
              <a:rPr lang="en-US" b="1" dirty="0" smtClean="0"/>
              <a:t>CLASS : ARACHNIDA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LIVING SPIDER</a:t>
            </a:r>
          </a:p>
          <a:p>
            <a:r>
              <a:rPr lang="en-US" b="1" dirty="0" smtClean="0"/>
              <a:t>DISTRIBUTION: CUBA</a:t>
            </a:r>
          </a:p>
          <a:p>
            <a:endParaRPr lang="en-US" dirty="0"/>
          </a:p>
        </p:txBody>
      </p:sp>
      <p:pic>
        <p:nvPicPr>
          <p:cNvPr id="1026" name="Picture 2" descr="C:\Users\Windows\Pictures\Tarentula cubens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47800"/>
            <a:ext cx="4191000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ARANEA SCINENCIA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ARANEA SCINENCIA</a:t>
            </a:r>
          </a:p>
          <a:p>
            <a:r>
              <a:rPr lang="en-US" b="1" dirty="0" smtClean="0"/>
              <a:t>CN : GREY SPIDER</a:t>
            </a:r>
          </a:p>
          <a:p>
            <a:r>
              <a:rPr lang="en-US" b="1" dirty="0" smtClean="0"/>
              <a:t>FAMILY : EPEIRIDAE</a:t>
            </a:r>
          </a:p>
          <a:p>
            <a:r>
              <a:rPr lang="en-US" b="1" dirty="0" smtClean="0"/>
              <a:t>CLASS : ARACHNIDA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LIVING SPIDER</a:t>
            </a:r>
          </a:p>
          <a:p>
            <a:r>
              <a:rPr lang="en-US" b="1" dirty="0" smtClean="0"/>
              <a:t>DISTRIBUTION: KENTUCKY ON OLD WALLS</a:t>
            </a:r>
          </a:p>
          <a:p>
            <a:endParaRPr lang="en-US" dirty="0"/>
          </a:p>
        </p:txBody>
      </p:sp>
      <p:pic>
        <p:nvPicPr>
          <p:cNvPr id="2050" name="Picture 2" descr="C:\Users\Windows\Pictures\aranea scinensi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3962399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ARANEA DIADEMA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ZN : ARANEA DIADEMA</a:t>
            </a:r>
          </a:p>
          <a:p>
            <a:r>
              <a:rPr lang="en-US" b="1" dirty="0" smtClean="0"/>
              <a:t>CN : PAPAL CROSS SPIDER</a:t>
            </a:r>
          </a:p>
          <a:p>
            <a:r>
              <a:rPr lang="en-US" b="1" dirty="0" smtClean="0"/>
              <a:t>FAMILY : EPEIRIDAE</a:t>
            </a:r>
          </a:p>
          <a:p>
            <a:r>
              <a:rPr lang="en-US" b="1" dirty="0" smtClean="0"/>
              <a:t>CLASS : ARACHNIDA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LIVING SPIDER</a:t>
            </a:r>
          </a:p>
          <a:p>
            <a:r>
              <a:rPr lang="en-US" b="1" dirty="0" smtClean="0"/>
              <a:t>DISTRIBUTION: EUROPE &amp; AMERICA</a:t>
            </a:r>
          </a:p>
          <a:p>
            <a:endParaRPr lang="en-US" dirty="0"/>
          </a:p>
        </p:txBody>
      </p:sp>
      <p:pic>
        <p:nvPicPr>
          <p:cNvPr id="1026" name="Picture 2" descr="C:\Users\Windows\Pictures\aranea diadem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37338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*</a:t>
            </a:r>
            <a:endParaRPr lang="en-IN" dirty="0"/>
          </a:p>
        </p:txBody>
      </p:sp>
      <p:pic>
        <p:nvPicPr>
          <p:cNvPr id="1026" name="Picture 2" descr="C:\Users\Sreeja\Desktop\Jenifer Assignment copy\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MYGALE LASIODORA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MYGALE LASIODORA</a:t>
            </a:r>
          </a:p>
          <a:p>
            <a:r>
              <a:rPr lang="en-US" b="1" dirty="0" smtClean="0"/>
              <a:t>CN : BIRD SPIDER</a:t>
            </a:r>
          </a:p>
          <a:p>
            <a:r>
              <a:rPr lang="en-US" b="1" dirty="0" smtClean="0"/>
              <a:t>FAMILY : ANTRODIAETIDAE</a:t>
            </a:r>
          </a:p>
          <a:p>
            <a:r>
              <a:rPr lang="en-US" b="1" dirty="0" smtClean="0"/>
              <a:t>CLASS : ARACHNIDA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LIVING SPIDER</a:t>
            </a:r>
          </a:p>
          <a:p>
            <a:r>
              <a:rPr lang="en-US" b="1" dirty="0" smtClean="0"/>
              <a:t>DISTRIBUTION: CUBA &amp; BRAZIL</a:t>
            </a:r>
          </a:p>
        </p:txBody>
      </p:sp>
      <p:pic>
        <p:nvPicPr>
          <p:cNvPr id="2052" name="Picture 4" descr="C:\Users\Windows\Pictures\mygale lasiodor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886200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TARENTULA HISPANICA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ZN : TARENTULA HISPANICA</a:t>
            </a:r>
          </a:p>
          <a:p>
            <a:r>
              <a:rPr lang="en-US" b="1" dirty="0" smtClean="0"/>
              <a:t>CN : SPANISH SPIDER</a:t>
            </a:r>
          </a:p>
          <a:p>
            <a:r>
              <a:rPr lang="en-US" b="1" dirty="0" smtClean="0"/>
              <a:t>FAMILY : LYCOSIDAE</a:t>
            </a:r>
          </a:p>
          <a:p>
            <a:r>
              <a:rPr lang="en-US" b="1" dirty="0" smtClean="0"/>
              <a:t>CLASS : ARACHNIDA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LIVING SPIDER</a:t>
            </a:r>
          </a:p>
          <a:p>
            <a:r>
              <a:rPr lang="en-US" b="1" dirty="0" smtClean="0"/>
              <a:t>DISTRIBUTION: SPAIN</a:t>
            </a:r>
          </a:p>
          <a:p>
            <a:endParaRPr lang="en-US" dirty="0"/>
          </a:p>
        </p:txBody>
      </p:sp>
      <p:pic>
        <p:nvPicPr>
          <p:cNvPr id="3074" name="Picture 2" descr="C:\Users\Windows\Pictures\terentula hispanic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1" y="1447801"/>
            <a:ext cx="4038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LATRODECTUS HASSELTI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LATRODECTUS HASSELTI</a:t>
            </a:r>
          </a:p>
          <a:p>
            <a:r>
              <a:rPr lang="en-US" b="1" dirty="0" smtClean="0"/>
              <a:t>CN : LARGE BLACK SPIDER</a:t>
            </a:r>
          </a:p>
          <a:p>
            <a:r>
              <a:rPr lang="en-US" b="1" dirty="0" smtClean="0"/>
              <a:t>FAMILY : THERIDIDAE</a:t>
            </a:r>
          </a:p>
          <a:p>
            <a:r>
              <a:rPr lang="en-US" b="1" dirty="0" smtClean="0"/>
              <a:t>CLASS : ARACHNIDA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LIVING SPIDER</a:t>
            </a:r>
          </a:p>
          <a:p>
            <a:r>
              <a:rPr lang="en-US" b="1" dirty="0" smtClean="0"/>
              <a:t>DISTRIBUTION: NEW SOUTH WALES</a:t>
            </a:r>
            <a:endParaRPr lang="en-US" dirty="0"/>
          </a:p>
        </p:txBody>
      </p:sp>
      <p:pic>
        <p:nvPicPr>
          <p:cNvPr id="5" name="Picture 2" descr="C:\Users\Sreeja\Documents\lac hasselt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1" y="1447800"/>
            <a:ext cx="3886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LATRODECTUS  KATIPO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LATRODECTUS KATIPO</a:t>
            </a:r>
          </a:p>
          <a:p>
            <a:r>
              <a:rPr lang="en-US" b="1" dirty="0" smtClean="0"/>
              <a:t>CN :  KATIPO SPIDER</a:t>
            </a:r>
          </a:p>
          <a:p>
            <a:r>
              <a:rPr lang="en-US" b="1" dirty="0" smtClean="0"/>
              <a:t>FAMILY : THERIDIDAE</a:t>
            </a:r>
          </a:p>
          <a:p>
            <a:r>
              <a:rPr lang="en-US" b="1" dirty="0" smtClean="0"/>
              <a:t>CLASS : ARACHNIDA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LIVING SPIDER</a:t>
            </a:r>
          </a:p>
          <a:p>
            <a:r>
              <a:rPr lang="en-US" b="1" dirty="0" smtClean="0"/>
              <a:t>DISTRIBUTION: NEW ZEALAND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Sreeja\Documents\lac katip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600200"/>
            <a:ext cx="3657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LATRODECTUS MACTANS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LATRODECTUS MACTANS</a:t>
            </a:r>
          </a:p>
          <a:p>
            <a:r>
              <a:rPr lang="en-US" b="1" dirty="0" smtClean="0"/>
              <a:t>CN : BLACK  WIDOW SPIDER</a:t>
            </a:r>
          </a:p>
          <a:p>
            <a:r>
              <a:rPr lang="en-US" b="1" dirty="0" smtClean="0"/>
              <a:t>FAMILY : THERIDIDAE</a:t>
            </a:r>
          </a:p>
          <a:p>
            <a:r>
              <a:rPr lang="en-US" b="1" dirty="0" smtClean="0"/>
              <a:t>CLASS : ARACHNIDA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LIVING SPIDER</a:t>
            </a:r>
          </a:p>
          <a:p>
            <a:r>
              <a:rPr lang="en-US" b="1" dirty="0" smtClean="0"/>
              <a:t>DISTRIBUTION: EUROPE</a:t>
            </a:r>
            <a:endParaRPr lang="en-US" dirty="0"/>
          </a:p>
        </p:txBody>
      </p:sp>
      <p:pic>
        <p:nvPicPr>
          <p:cNvPr id="5" name="Picture 2" descr="C:\Users\Sreeja\Documents\latro mac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447800"/>
            <a:ext cx="3810000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 TOSTA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HELIX TOSTA</a:t>
            </a:r>
          </a:p>
          <a:p>
            <a:r>
              <a:rPr lang="en-US" b="1" dirty="0" smtClean="0"/>
              <a:t>CN : TOASTED SNAIL SHELL</a:t>
            </a:r>
          </a:p>
          <a:p>
            <a:r>
              <a:rPr lang="en-US" b="1" dirty="0" smtClean="0"/>
              <a:t>FAMILY : HELICIDAE</a:t>
            </a:r>
          </a:p>
          <a:p>
            <a:r>
              <a:rPr lang="en-US" b="1" dirty="0" smtClean="0"/>
              <a:t>CLASS : GASTROPODA</a:t>
            </a:r>
          </a:p>
          <a:p>
            <a:r>
              <a:rPr lang="en-US" b="1" dirty="0" smtClean="0"/>
              <a:t>PHYLLUM : MOLUSCA</a:t>
            </a:r>
          </a:p>
          <a:p>
            <a:r>
              <a:rPr lang="en-US" b="1" dirty="0" smtClean="0"/>
              <a:t>PART USED : WHOLE LIVING SNAIL</a:t>
            </a:r>
          </a:p>
          <a:p>
            <a:r>
              <a:rPr lang="en-US" b="1" dirty="0" smtClean="0"/>
              <a:t>DISTRIBUTION: THROUGH OUT WORLD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Windows\Pictures\snai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3657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AURELIA MEDUSA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AURELIA MEDUSA</a:t>
            </a:r>
          </a:p>
          <a:p>
            <a:r>
              <a:rPr lang="en-US" b="1" dirty="0" smtClean="0"/>
              <a:t>CN : JELLY  FISH</a:t>
            </a:r>
          </a:p>
          <a:p>
            <a:r>
              <a:rPr lang="en-US" b="1" dirty="0" smtClean="0"/>
              <a:t>CLASS : SCYPHOZOA</a:t>
            </a:r>
          </a:p>
          <a:p>
            <a:r>
              <a:rPr lang="en-US" b="1" dirty="0" smtClean="0"/>
              <a:t>PHYLLUM : COELENTERETA</a:t>
            </a:r>
          </a:p>
          <a:p>
            <a:r>
              <a:rPr lang="en-US" b="1" dirty="0" smtClean="0"/>
              <a:t>PART USED : WHOLE LIVING FISH</a:t>
            </a:r>
          </a:p>
          <a:p>
            <a:r>
              <a:rPr lang="en-US" b="1" dirty="0" smtClean="0"/>
              <a:t>DISTRIBUTION: ATLANTIC &amp; PACIFIC OCEAN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Windows\Pictures\jelly fis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038600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SCORPIO EUROPUS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SCORPION EUROPEUS</a:t>
            </a:r>
          </a:p>
          <a:p>
            <a:r>
              <a:rPr lang="en-US" b="1" dirty="0" smtClean="0"/>
              <a:t>CN : SCORPION</a:t>
            </a:r>
          </a:p>
          <a:p>
            <a:r>
              <a:rPr lang="en-US" b="1" dirty="0" smtClean="0"/>
              <a:t>FAMILY : SCORPIONIDAE</a:t>
            </a:r>
          </a:p>
          <a:p>
            <a:r>
              <a:rPr lang="en-US" b="1" dirty="0" smtClean="0"/>
              <a:t>CLASS : ARACHNIDA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LIVING  SCORPION</a:t>
            </a:r>
          </a:p>
          <a:p>
            <a:r>
              <a:rPr lang="en-US" b="1" dirty="0" smtClean="0"/>
              <a:t>DISTRIBUTION: THROUGH OUT WORLD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Windows\Pictures\scorpi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810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ASTERIAS RUBENS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ASTERIAS  RUBENS</a:t>
            </a:r>
          </a:p>
          <a:p>
            <a:r>
              <a:rPr lang="en-US" b="1" dirty="0" smtClean="0"/>
              <a:t>CN : STAR  FISH</a:t>
            </a:r>
          </a:p>
          <a:p>
            <a:r>
              <a:rPr lang="en-US" b="1" dirty="0" smtClean="0"/>
              <a:t>FAMILY : ASTERIDAE</a:t>
            </a:r>
          </a:p>
          <a:p>
            <a:r>
              <a:rPr lang="en-US" b="1" dirty="0" smtClean="0"/>
              <a:t>CLASS : ASTEROIDEA</a:t>
            </a:r>
          </a:p>
          <a:p>
            <a:r>
              <a:rPr lang="en-US" b="1" dirty="0" smtClean="0"/>
              <a:t>PHYLLUM : ECHINODERMATA</a:t>
            </a:r>
          </a:p>
          <a:p>
            <a:r>
              <a:rPr lang="en-US" b="1" dirty="0" smtClean="0"/>
              <a:t>PART USED : WHOLE LIVING  STARFISH</a:t>
            </a:r>
          </a:p>
          <a:p>
            <a:r>
              <a:rPr lang="en-US" b="1" dirty="0" smtClean="0"/>
              <a:t>DISTRIBUTION: SEA COAST</a:t>
            </a:r>
            <a:endParaRPr lang="en-US" dirty="0" smtClean="0"/>
          </a:p>
        </p:txBody>
      </p:sp>
      <p:pic>
        <p:nvPicPr>
          <p:cNvPr id="8194" name="Picture 2" descr="C:\Users\Windows\Pictures\starfis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733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 DRIED  ANIMAL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u="sng" dirty="0" smtClean="0">
                <a:latin typeface="Lucida Calligraphy" pitchFamily="66" charset="0"/>
              </a:rPr>
              <a:t>INTRODUCTION</a:t>
            </a:r>
            <a:endParaRPr lang="en-IN" sz="4400" u="sng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Whole    Animal  -  Living/ Dried</a:t>
            </a:r>
          </a:p>
          <a:p>
            <a:r>
              <a:rPr lang="en-IN" sz="4000" dirty="0" smtClean="0"/>
              <a:t>Parts – Skeleton,  Juices, Shell, </a:t>
            </a:r>
            <a:r>
              <a:rPr lang="en-IN" sz="4000" dirty="0" err="1" smtClean="0"/>
              <a:t>Secetions</a:t>
            </a:r>
            <a:endParaRPr lang="en-IN" sz="4000" dirty="0" smtClean="0"/>
          </a:p>
          <a:p>
            <a:r>
              <a:rPr lang="en-IN" sz="4000" dirty="0" smtClean="0"/>
              <a:t>Venoms –  Snake, Lizard, Honey Bee, Toad</a:t>
            </a:r>
          </a:p>
          <a:p>
            <a:r>
              <a:rPr lang="en-IN" sz="4000" dirty="0" smtClean="0"/>
              <a:t>Milk  and  milk products          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BLATTA ORIENTALIS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BLATTA  ORIENTALIS</a:t>
            </a:r>
            <a:endParaRPr lang="en-US" b="1" dirty="0" smtClean="0"/>
          </a:p>
          <a:p>
            <a:r>
              <a:rPr lang="en-US" b="1" dirty="0" smtClean="0"/>
              <a:t>CN : INDIAN COCKROACH</a:t>
            </a:r>
          </a:p>
          <a:p>
            <a:r>
              <a:rPr lang="en-US" b="1" dirty="0" smtClean="0"/>
              <a:t>FAMILY : ORTHOPTERA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 DRIED  INSECT</a:t>
            </a:r>
          </a:p>
          <a:p>
            <a:r>
              <a:rPr lang="en-US" b="1" dirty="0" smtClean="0"/>
              <a:t>DISTRIBUTION: INDIA</a:t>
            </a:r>
            <a:endParaRPr lang="en-US" dirty="0" smtClean="0"/>
          </a:p>
        </p:txBody>
      </p:sp>
      <p:pic>
        <p:nvPicPr>
          <p:cNvPr id="1026" name="Picture 2" descr="C:\Users\Windows\Pictures\BLATTA ORIENTAL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657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BLATTA  AMERICANA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BLATTA  AMERICANA</a:t>
            </a:r>
            <a:endParaRPr lang="en-US" b="1" dirty="0" smtClean="0"/>
          </a:p>
          <a:p>
            <a:r>
              <a:rPr lang="en-US" b="1" dirty="0" smtClean="0"/>
              <a:t>CN : AMERICAN COCKROACH</a:t>
            </a:r>
          </a:p>
          <a:p>
            <a:r>
              <a:rPr lang="en-US" b="1" dirty="0" smtClean="0"/>
              <a:t>FAMILY : ORTHOPTERA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 DRIED  INSECT</a:t>
            </a:r>
          </a:p>
          <a:p>
            <a:r>
              <a:rPr lang="en-US" b="1" dirty="0" smtClean="0"/>
              <a:t>DISTRIBUTION: AMERICA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Windows\Pictures\BLATTA AMERICAN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3962400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CANTHARIS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LYTTA VESICATORIA</a:t>
            </a:r>
          </a:p>
          <a:p>
            <a:r>
              <a:rPr lang="en-US" b="1" dirty="0" smtClean="0"/>
              <a:t>CN : SPANISH FLY</a:t>
            </a:r>
          </a:p>
          <a:p>
            <a:r>
              <a:rPr lang="en-US" b="1" dirty="0" smtClean="0"/>
              <a:t>FAMILY : CANTHARIDAE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DRIED  INSECT</a:t>
            </a:r>
          </a:p>
          <a:p>
            <a:r>
              <a:rPr lang="en-US" b="1" dirty="0" smtClean="0"/>
              <a:t>DISTRIBUTION: SPAIN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Windows\Pictures\canthar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038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COCCUS CACTI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ZN : DACTYLOPIUS COCCUS</a:t>
            </a:r>
          </a:p>
          <a:p>
            <a:r>
              <a:rPr lang="en-US" b="1" dirty="0" smtClean="0"/>
              <a:t>CN : COCHINEAL INSECT</a:t>
            </a:r>
          </a:p>
          <a:p>
            <a:r>
              <a:rPr lang="en-US" b="1" dirty="0" smtClean="0"/>
              <a:t>FAMILY : COCCIDAE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DRIED  INSECT</a:t>
            </a:r>
          </a:p>
          <a:p>
            <a:r>
              <a:rPr lang="en-US" b="1" dirty="0" smtClean="0"/>
              <a:t>DISTRIBUTION: SPAIN, MEXICO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Windows\Pictures\COCCUS  CACT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3733799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LACERTA  AGILIS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ZN : LACERTA AGILIS</a:t>
            </a:r>
          </a:p>
          <a:p>
            <a:r>
              <a:rPr lang="en-US" b="1" dirty="0" smtClean="0"/>
              <a:t>CN : SAND LIZARD</a:t>
            </a:r>
          </a:p>
          <a:p>
            <a:r>
              <a:rPr lang="en-US" b="1" dirty="0" smtClean="0"/>
              <a:t>CLASS : REPTILIA</a:t>
            </a:r>
          </a:p>
          <a:p>
            <a:r>
              <a:rPr lang="en-US" b="1" dirty="0" smtClean="0"/>
              <a:t>PHYLLUM : CHORDATA</a:t>
            </a:r>
          </a:p>
          <a:p>
            <a:r>
              <a:rPr lang="en-US" b="1" dirty="0" smtClean="0"/>
              <a:t>PART USED : WHOLE DRIED ANIMAL</a:t>
            </a:r>
          </a:p>
          <a:p>
            <a:r>
              <a:rPr lang="en-US" b="1" dirty="0" smtClean="0"/>
              <a:t>DISTRIBUTION: EUROPE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Windows\Pictures\LACERT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CORALLIUM RUBRUM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ZN : CORALLIUM RUBRUM</a:t>
            </a:r>
          </a:p>
          <a:p>
            <a:r>
              <a:rPr lang="en-US" b="1" dirty="0" smtClean="0"/>
              <a:t>CN : RED CORAL</a:t>
            </a:r>
          </a:p>
          <a:p>
            <a:r>
              <a:rPr lang="en-US" b="1" dirty="0" smtClean="0"/>
              <a:t>FAMILY : GURGONIACEAE</a:t>
            </a:r>
          </a:p>
          <a:p>
            <a:r>
              <a:rPr lang="en-US" b="1" dirty="0" smtClean="0"/>
              <a:t>CLASS : ANTHOZOA</a:t>
            </a:r>
          </a:p>
          <a:p>
            <a:r>
              <a:rPr lang="en-US" b="1" dirty="0" smtClean="0"/>
              <a:t>PHYLLUM : COLENTERATA</a:t>
            </a:r>
          </a:p>
          <a:p>
            <a:r>
              <a:rPr lang="en-US" b="1" dirty="0" smtClean="0"/>
              <a:t>PART USED : SKELETON</a:t>
            </a:r>
          </a:p>
          <a:p>
            <a:r>
              <a:rPr lang="en-US" b="1" dirty="0" smtClean="0"/>
              <a:t>DISTRIBUTION: MEDITERRANEAN  SEA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Windows\Pictures\CORA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1"/>
            <a:ext cx="388619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SPONGIA  TOSTA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ZN : SPONGIA OFFICINALIS</a:t>
            </a:r>
          </a:p>
          <a:p>
            <a:r>
              <a:rPr lang="en-US" b="1" dirty="0" smtClean="0"/>
              <a:t>CN : ROASTED SPONGE</a:t>
            </a:r>
          </a:p>
          <a:p>
            <a:r>
              <a:rPr lang="en-US" b="1" dirty="0" smtClean="0"/>
              <a:t>FAMILY : SPONGILLDAE</a:t>
            </a:r>
          </a:p>
          <a:p>
            <a:r>
              <a:rPr lang="en-US" b="1" dirty="0" smtClean="0"/>
              <a:t>CLASS : CALCISPONGIAE</a:t>
            </a:r>
          </a:p>
          <a:p>
            <a:r>
              <a:rPr lang="en-US" b="1" dirty="0" smtClean="0"/>
              <a:t>PHYLLUM : PORIFERA</a:t>
            </a:r>
          </a:p>
          <a:p>
            <a:r>
              <a:rPr lang="en-US" b="1" dirty="0" smtClean="0"/>
              <a:t>PART USED : SKELETON</a:t>
            </a:r>
          </a:p>
          <a:p>
            <a:r>
              <a:rPr lang="en-US" b="1" dirty="0" smtClean="0"/>
              <a:t>DISTRIBUTION: MEDITERRANEAN  SEA</a:t>
            </a:r>
            <a:endParaRPr lang="en-US" dirty="0" smtClean="0"/>
          </a:p>
        </p:txBody>
      </p:sp>
      <p:pic>
        <p:nvPicPr>
          <p:cNvPr id="5" name="Picture 2" descr="C:\Users\NEW\Desktop\spongi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3962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BADIAGA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ZN : SPONGILLA LACUSTRIS</a:t>
            </a:r>
          </a:p>
          <a:p>
            <a:r>
              <a:rPr lang="en-US" b="1" dirty="0" smtClean="0"/>
              <a:t>CN : FRESH WATER SPONGE</a:t>
            </a:r>
          </a:p>
          <a:p>
            <a:r>
              <a:rPr lang="en-US" b="1" dirty="0" smtClean="0"/>
              <a:t>FAMILY : SPONGILLDAE</a:t>
            </a:r>
          </a:p>
          <a:p>
            <a:r>
              <a:rPr lang="en-US" b="1" dirty="0" smtClean="0"/>
              <a:t>CLASS : CALCISPONGIAE</a:t>
            </a:r>
          </a:p>
          <a:p>
            <a:r>
              <a:rPr lang="en-US" b="1" dirty="0" smtClean="0"/>
              <a:t>PHYLLUM : PORIFERA</a:t>
            </a:r>
          </a:p>
          <a:p>
            <a:r>
              <a:rPr lang="en-US" b="1" dirty="0" smtClean="0"/>
              <a:t>PART USED : SKELETON</a:t>
            </a:r>
          </a:p>
          <a:p>
            <a:r>
              <a:rPr lang="en-US" b="1" dirty="0" smtClean="0"/>
              <a:t>DISTRIBUTION: ATLANTIC, EUROPEAN WATERS</a:t>
            </a:r>
            <a:endParaRPr lang="en-US" dirty="0" smtClean="0"/>
          </a:p>
        </p:txBody>
      </p:sp>
      <p:pic>
        <p:nvPicPr>
          <p:cNvPr id="6146" name="Picture 2" descr="C:\Users\Windows\Pictures\badiag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3886200" cy="434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4904"/>
            <a:ext cx="6400800" cy="2286000"/>
          </a:xfrm>
        </p:spPr>
        <p:txBody>
          <a:bodyPr>
            <a:normAutofit/>
          </a:bodyPr>
          <a:lstStyle/>
          <a:p>
            <a:r>
              <a:rPr lang="en-IN" sz="6600" b="0" u="sng" dirty="0" smtClean="0">
                <a:latin typeface="Lucida Calligraphy" pitchFamily="66" charset="0"/>
              </a:rPr>
              <a:t>lymph</a:t>
            </a:r>
            <a:endParaRPr lang="en-IN" sz="66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231457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z="5300" u="sng" dirty="0" smtClean="0">
                <a:latin typeface="Lucida Calligraphy" pitchFamily="66" charset="0"/>
              </a:rPr>
              <a:t>WHOLE  LIVING        </a:t>
            </a:r>
            <a:br>
              <a:rPr lang="en-IN" sz="5300" u="sng" dirty="0" smtClean="0">
                <a:latin typeface="Lucida Calligraphy" pitchFamily="66" charset="0"/>
              </a:rPr>
            </a:br>
            <a:r>
              <a:rPr lang="en-IN" sz="5300" u="sng" dirty="0" smtClean="0">
                <a:latin typeface="Lucida Calligraphy" pitchFamily="66" charset="0"/>
              </a:rPr>
              <a:t/>
            </a:r>
            <a:br>
              <a:rPr lang="en-IN" sz="5300" u="sng" dirty="0" smtClean="0">
                <a:latin typeface="Lucida Calligraphy" pitchFamily="66" charset="0"/>
              </a:rPr>
            </a:br>
            <a:r>
              <a:rPr lang="en-IN" sz="5300" u="sng" dirty="0" smtClean="0">
                <a:latin typeface="Lucida Calligraphy" pitchFamily="66" charset="0"/>
              </a:rPr>
              <a:t>ANIMAL</a:t>
            </a:r>
            <a:endParaRPr lang="en-IN" sz="530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LIMULUS CYCLOPS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LIMULUS CYCLOPS</a:t>
            </a:r>
          </a:p>
          <a:p>
            <a:r>
              <a:rPr lang="en-US" b="1" dirty="0" smtClean="0"/>
              <a:t>CN : KING CRAB</a:t>
            </a:r>
          </a:p>
          <a:p>
            <a:r>
              <a:rPr lang="en-US" b="1" dirty="0" smtClean="0"/>
              <a:t>FAMILY : LIMULIDAE</a:t>
            </a:r>
          </a:p>
          <a:p>
            <a:r>
              <a:rPr lang="en-US" b="1" dirty="0" smtClean="0"/>
              <a:t>CLASS : CRUSTACEA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LYMPH</a:t>
            </a:r>
          </a:p>
          <a:p>
            <a:r>
              <a:rPr lang="en-US" b="1" dirty="0" smtClean="0"/>
              <a:t>DISTRIBUTION: THROUGH OUT THE WORLD</a:t>
            </a:r>
            <a:endParaRPr lang="en-US" dirty="0"/>
          </a:p>
        </p:txBody>
      </p:sp>
      <p:pic>
        <p:nvPicPr>
          <p:cNvPr id="1026" name="Picture 2" descr="C:\Users\Windows\Pictures\KING CRA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65759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4904"/>
            <a:ext cx="6400800" cy="2286000"/>
          </a:xfrm>
        </p:spPr>
        <p:txBody>
          <a:bodyPr>
            <a:normAutofit/>
          </a:bodyPr>
          <a:lstStyle/>
          <a:p>
            <a:r>
              <a:rPr lang="en-IN" sz="6600" u="sng" dirty="0" smtClean="0">
                <a:latin typeface="Lucida Calligraphy" pitchFamily="66" charset="0"/>
              </a:rPr>
              <a:t>JUICES</a:t>
            </a:r>
            <a:endParaRPr lang="en-IN" sz="66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SEPIA SUCCUS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SEPIA  OFFICINALIS</a:t>
            </a:r>
          </a:p>
          <a:p>
            <a:r>
              <a:rPr lang="en-US" b="1" dirty="0" smtClean="0"/>
              <a:t>CN : CUTTLE  FISH</a:t>
            </a:r>
          </a:p>
          <a:p>
            <a:r>
              <a:rPr lang="en-US" b="1" dirty="0" smtClean="0"/>
              <a:t>FAMILY : SEPIADAE</a:t>
            </a:r>
          </a:p>
          <a:p>
            <a:r>
              <a:rPr lang="en-US" b="1" dirty="0" smtClean="0"/>
              <a:t>CLASS : CEPHALOPODA</a:t>
            </a:r>
          </a:p>
          <a:p>
            <a:r>
              <a:rPr lang="en-US" b="1" dirty="0" smtClean="0"/>
              <a:t>PHYLLUM : MOLLUSCA</a:t>
            </a:r>
          </a:p>
          <a:p>
            <a:r>
              <a:rPr lang="en-US" b="1" dirty="0" smtClean="0"/>
              <a:t>PART USED : INKY JUICE IN BAG LIKE STRUCTURE  IN ABDOMEN OF  CUTTLE  FISH</a:t>
            </a:r>
          </a:p>
          <a:p>
            <a:r>
              <a:rPr lang="en-US" b="1" dirty="0" smtClean="0"/>
              <a:t>DISTRIBUTION: INDIA, EUROPE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Windows\Pictures\CUTTLE FIS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1"/>
            <a:ext cx="3962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MUREX PURPUREA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MUREX BRANDARIS</a:t>
            </a:r>
          </a:p>
          <a:p>
            <a:r>
              <a:rPr lang="en-US" b="1" dirty="0" smtClean="0"/>
              <a:t>CN : SEA SNAIL</a:t>
            </a:r>
          </a:p>
          <a:p>
            <a:r>
              <a:rPr lang="en-US" b="1" dirty="0" smtClean="0"/>
              <a:t>FAMILY : MURICIDAE</a:t>
            </a:r>
          </a:p>
          <a:p>
            <a:r>
              <a:rPr lang="en-US" b="1" dirty="0" smtClean="0"/>
              <a:t>CLASS : GASTROPODA</a:t>
            </a:r>
          </a:p>
          <a:p>
            <a:r>
              <a:rPr lang="en-US" b="1" dirty="0" smtClean="0"/>
              <a:t>PHYLLUM : MOLLUSCA</a:t>
            </a:r>
          </a:p>
          <a:p>
            <a:r>
              <a:rPr lang="en-US" b="1" dirty="0" smtClean="0"/>
              <a:t>PART USED : JUICE SECRETED BY ANIMAL</a:t>
            </a:r>
          </a:p>
          <a:p>
            <a:r>
              <a:rPr lang="en-US" b="1" dirty="0" smtClean="0"/>
              <a:t>DISTRIBUTION: GREECE, ITALY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1"/>
            <a:ext cx="3962399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MEPHITIS MEPHITICA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MEPHITIS PUTORIUS</a:t>
            </a:r>
          </a:p>
          <a:p>
            <a:r>
              <a:rPr lang="en-US" b="1" dirty="0" smtClean="0"/>
              <a:t>CN : SKUNK</a:t>
            </a:r>
          </a:p>
          <a:p>
            <a:r>
              <a:rPr lang="en-US" b="1" dirty="0" smtClean="0"/>
              <a:t>CLASS : MAMMALIA</a:t>
            </a:r>
          </a:p>
          <a:p>
            <a:r>
              <a:rPr lang="en-US" b="1" dirty="0" smtClean="0"/>
              <a:t>PHYLLUM : CHORDATA</a:t>
            </a:r>
          </a:p>
          <a:p>
            <a:r>
              <a:rPr lang="en-US" b="1" dirty="0" smtClean="0"/>
              <a:t>PART USED : DISCHARGE FROM ANAL GLAND OF  SKUNK</a:t>
            </a:r>
          </a:p>
          <a:p>
            <a:r>
              <a:rPr lang="en-US" b="1" dirty="0" smtClean="0"/>
              <a:t>DISTRIBUTION: U.S.A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Windows\Pictures\skun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038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600" b="0" u="sng" dirty="0" smtClean="0">
                <a:latin typeface="Lucida Calligraphy" pitchFamily="66" charset="0"/>
              </a:rPr>
              <a:t>shells</a:t>
            </a:r>
            <a:endParaRPr lang="en-IN" sz="66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8756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latin typeface="Arial Black" pitchFamily="34" charset="0"/>
              </a:rPr>
              <a:t>CALCAREA CARBONICUM</a:t>
            </a:r>
            <a:br>
              <a:rPr lang="en-IN" dirty="0" smtClean="0">
                <a:latin typeface="Arial Black" pitchFamily="34" charset="0"/>
              </a:rPr>
            </a:br>
            <a:r>
              <a:rPr lang="en-IN" sz="3100" u="sng" dirty="0" smtClean="0">
                <a:latin typeface="Arial Black" pitchFamily="34" charset="0"/>
              </a:rPr>
              <a:t>PHYLLUM</a:t>
            </a:r>
            <a:r>
              <a:rPr lang="en-IN" sz="3100" dirty="0" smtClean="0">
                <a:latin typeface="Arial Black" pitchFamily="34" charset="0"/>
              </a:rPr>
              <a:t> -  MOLLUSCA</a:t>
            </a:r>
            <a:br>
              <a:rPr lang="en-IN" sz="3100" dirty="0" smtClean="0">
                <a:latin typeface="Arial Black" pitchFamily="34" charset="0"/>
              </a:rPr>
            </a:br>
            <a:r>
              <a:rPr lang="en-IN" sz="3100" u="sng" dirty="0" smtClean="0">
                <a:latin typeface="Arial Black" pitchFamily="34" charset="0"/>
              </a:rPr>
              <a:t>Part Used </a:t>
            </a:r>
            <a:r>
              <a:rPr lang="en-IN" sz="3100" dirty="0" smtClean="0">
                <a:latin typeface="Arial Black" pitchFamily="34" charset="0"/>
              </a:rPr>
              <a:t>– Middle Layer of  Oyster Shell</a:t>
            </a:r>
            <a:r>
              <a:rPr lang="en-IN" sz="2000" dirty="0" smtClean="0">
                <a:latin typeface="Arial Black" pitchFamily="34" charset="0"/>
              </a:rPr>
              <a:t/>
            </a:r>
            <a:br>
              <a:rPr lang="en-IN" sz="2000" dirty="0" smtClean="0">
                <a:latin typeface="Arial Black" pitchFamily="34" charset="0"/>
              </a:rPr>
            </a:br>
            <a:r>
              <a:rPr lang="en-IN" sz="2000" dirty="0" smtClean="0"/>
              <a:t> </a:t>
            </a:r>
            <a:endParaRPr lang="en-IN" dirty="0"/>
          </a:p>
        </p:txBody>
      </p:sp>
      <p:pic>
        <p:nvPicPr>
          <p:cNvPr id="4" name="Content Placeholder 3" descr="G:\2820175243_c8062117c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9584" cy="2288556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Arial Black" pitchFamily="34" charset="0"/>
              </a:rPr>
              <a:t>CALCAREA  OVORUM</a:t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Toasted </a:t>
            </a:r>
            <a:r>
              <a:rPr lang="en-IN" sz="3600" dirty="0" smtClean="0">
                <a:latin typeface="Arial Black" pitchFamily="34" charset="0"/>
              </a:rPr>
              <a:t>Egg Shell of Hen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OVIGALLINAE PELLICULAE</a:t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</a:t>
            </a:r>
            <a:r>
              <a:rPr lang="en-IN" sz="3600" dirty="0" smtClean="0">
                <a:latin typeface="Arial Black" pitchFamily="34" charset="0"/>
              </a:rPr>
              <a:t>Egg  Shell Membrane</a:t>
            </a:r>
            <a:endParaRPr lang="en-IN" sz="3600" dirty="0">
              <a:latin typeface="Arial Black" pitchFamily="34" charset="0"/>
            </a:endParaRPr>
          </a:p>
        </p:txBody>
      </p:sp>
      <p:pic>
        <p:nvPicPr>
          <p:cNvPr id="27650" name="Picture 2" descr="C:\Users\Sreeja\Documents\eg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5"/>
            <a:ext cx="9144000" cy="429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0325"/>
            <a:ext cx="6639440" cy="2286000"/>
          </a:xfrm>
        </p:spPr>
        <p:txBody>
          <a:bodyPr>
            <a:normAutofit fontScale="90000"/>
          </a:bodyPr>
          <a:lstStyle/>
          <a:p>
            <a:r>
              <a:rPr lang="en-IN" sz="5400" b="0" dirty="0" smtClean="0">
                <a:latin typeface="Forte" pitchFamily="66" charset="0"/>
              </a:rPr>
              <a:t>            </a:t>
            </a:r>
            <a:r>
              <a:rPr lang="en-IN" sz="5400" b="0" u="sng" dirty="0" smtClean="0">
                <a:latin typeface="Lucida Calligraphy" pitchFamily="66" charset="0"/>
              </a:rPr>
              <a:t>First</a:t>
            </a:r>
            <a:br>
              <a:rPr lang="en-IN" sz="5400" b="0" u="sng" dirty="0" smtClean="0">
                <a:latin typeface="Lucida Calligraphy" pitchFamily="66" charset="0"/>
              </a:rPr>
            </a:br>
            <a:r>
              <a:rPr lang="en-IN" sz="5400" b="0" u="sng" dirty="0" smtClean="0">
                <a:latin typeface="Lucida Calligraphy" pitchFamily="66" charset="0"/>
              </a:rPr>
              <a:t> </a:t>
            </a:r>
            <a:r>
              <a:rPr lang="en-IN" sz="5400" b="0" dirty="0" smtClean="0">
                <a:latin typeface="Lucida Calligraphy" pitchFamily="66" charset="0"/>
              </a:rPr>
              <a:t/>
            </a:r>
            <a:br>
              <a:rPr lang="en-IN" sz="5400" b="0" dirty="0" smtClean="0">
                <a:latin typeface="Lucida Calligraphy" pitchFamily="66" charset="0"/>
              </a:rPr>
            </a:br>
            <a:r>
              <a:rPr lang="en-IN" sz="5400" b="0" u="sng" dirty="0" smtClean="0">
                <a:latin typeface="Lucida Calligraphy" pitchFamily="66" charset="0"/>
              </a:rPr>
              <a:t>cervical</a:t>
            </a:r>
            <a:br>
              <a:rPr lang="en-IN" sz="5400" b="0" u="sng" dirty="0" smtClean="0">
                <a:latin typeface="Lucida Calligraphy" pitchFamily="66" charset="0"/>
              </a:rPr>
            </a:br>
            <a:r>
              <a:rPr lang="en-IN" sz="5400" b="0" dirty="0" smtClean="0">
                <a:latin typeface="Lucida Calligraphy" pitchFamily="66" charset="0"/>
              </a:rPr>
              <a:t/>
            </a:r>
            <a:br>
              <a:rPr lang="en-IN" sz="5400" b="0" dirty="0" smtClean="0">
                <a:latin typeface="Lucida Calligraphy" pitchFamily="66" charset="0"/>
              </a:rPr>
            </a:br>
            <a:r>
              <a:rPr lang="en-IN" sz="5400" b="0" dirty="0" smtClean="0">
                <a:latin typeface="Lucida Calligraphy" pitchFamily="66" charset="0"/>
              </a:rPr>
              <a:t>           </a:t>
            </a:r>
            <a:r>
              <a:rPr lang="en-IN" sz="5400" b="0" u="sng" dirty="0" smtClean="0">
                <a:latin typeface="Lucida Calligraphy" pitchFamily="66" charset="0"/>
              </a:rPr>
              <a:t>vertebra</a:t>
            </a:r>
            <a:endParaRPr lang="en-IN" sz="54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9584" cy="228855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 smtClean="0">
                <a:latin typeface="Arial Black" pitchFamily="34" charset="0"/>
              </a:rPr>
              <a:t>GADUS MORRHUA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FIRST CERVICAL CERTEBRA  OF COD FISH</a:t>
            </a:r>
            <a:br>
              <a:rPr lang="en-IN" dirty="0" smtClean="0">
                <a:latin typeface="Arial Black" pitchFamily="34" charset="0"/>
              </a:rPr>
            </a:br>
            <a:endParaRPr lang="en-IN" sz="3600" dirty="0">
              <a:latin typeface="Arial Black" pitchFamily="34" charset="0"/>
            </a:endParaRPr>
          </a:p>
        </p:txBody>
      </p:sp>
      <p:pic>
        <p:nvPicPr>
          <p:cNvPr id="13314" name="Picture 2" descr="C:\Users\Windows\Pictures\SHAR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1" y="1905001"/>
            <a:ext cx="7239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APIS MELLIFICA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b="1" dirty="0" smtClean="0"/>
              <a:t>ZN : APIS MELLIFICA</a:t>
            </a:r>
          </a:p>
          <a:p>
            <a:r>
              <a:rPr lang="en-US" b="1" dirty="0" smtClean="0"/>
              <a:t>CN : HONEY BEE</a:t>
            </a:r>
          </a:p>
          <a:p>
            <a:r>
              <a:rPr lang="en-US" b="1" dirty="0" smtClean="0"/>
              <a:t>FAMILY : APIDAE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FEMALE LIVE INSECT</a:t>
            </a:r>
          </a:p>
          <a:p>
            <a:r>
              <a:rPr lang="en-US" b="1" dirty="0" smtClean="0"/>
              <a:t>DISTRIBUTION: THROUGHTOUT  THE  WORLD</a:t>
            </a:r>
            <a:endParaRPr lang="en-US" b="1" dirty="0"/>
          </a:p>
        </p:txBody>
      </p:sp>
      <p:pic>
        <p:nvPicPr>
          <p:cNvPr id="1027" name="Picture 3" descr="C:\Users\Windows\Pictures\AP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4343399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9584" cy="228855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 smtClean="0">
                <a:latin typeface="Arial Black" pitchFamily="34" charset="0"/>
              </a:rPr>
              <a:t>GADUS LATA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 BACKBONE OF COD FISH</a:t>
            </a:r>
            <a:br>
              <a:rPr lang="en-IN" dirty="0" smtClean="0">
                <a:latin typeface="Arial Black" pitchFamily="34" charset="0"/>
              </a:rPr>
            </a:br>
            <a:endParaRPr lang="en-IN" sz="3600" dirty="0">
              <a:latin typeface="Arial Black" pitchFamily="34" charset="0"/>
            </a:endParaRPr>
          </a:p>
        </p:txBody>
      </p:sp>
      <p:pic>
        <p:nvPicPr>
          <p:cNvPr id="12290" name="Picture 2" descr="C:\Users\Windows\Pictures\SHAR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7162799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</a:t>
            </a:r>
            <a:r>
              <a:rPr lang="en-IN" sz="5400" b="1" u="sng" dirty="0" smtClean="0">
                <a:latin typeface="Lucida Calligraphy" pitchFamily="66" charset="0"/>
              </a:rPr>
              <a:t>THUMB NAIL</a:t>
            </a:r>
            <a:endParaRPr lang="en-IN" sz="5400" b="1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9584" cy="228855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 smtClean="0">
                <a:latin typeface="Arial Black" pitchFamily="34" charset="0"/>
              </a:rPr>
              <a:t>CASTOR EQUIORUM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 THUMBNAIL OF THE HORSE</a:t>
            </a:r>
            <a:br>
              <a:rPr lang="en-IN" dirty="0" smtClean="0">
                <a:latin typeface="Arial Black" pitchFamily="34" charset="0"/>
              </a:rPr>
            </a:br>
            <a:endParaRPr lang="en-IN" sz="3600" dirty="0">
              <a:latin typeface="Arial Black" pitchFamily="34" charset="0"/>
            </a:endParaRPr>
          </a:p>
        </p:txBody>
      </p:sp>
      <p:pic>
        <p:nvPicPr>
          <p:cNvPr id="11266" name="Picture 2" descr="C:\Users\Windows\Pictures\HORS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239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42852"/>
            <a:ext cx="7498080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dirty="0" smtClean="0">
                <a:latin typeface="Arial Black" pitchFamily="34" charset="0"/>
              </a:rPr>
              <a:t>SPHINGURUS MARITINI PRICKLES(Moustache Of Rat)</a:t>
            </a:r>
            <a:br>
              <a:rPr lang="en-IN" sz="3600" dirty="0" smtClean="0">
                <a:latin typeface="Arial Black" pitchFamily="34" charset="0"/>
              </a:rPr>
            </a:br>
            <a:r>
              <a:rPr lang="en-IN" sz="3600" dirty="0" err="1" smtClean="0">
                <a:latin typeface="Arial Black" pitchFamily="34" charset="0"/>
              </a:rPr>
              <a:t>Phyllum</a:t>
            </a:r>
            <a:r>
              <a:rPr lang="en-IN" sz="3600" dirty="0" smtClean="0">
                <a:latin typeface="Arial Black" pitchFamily="34" charset="0"/>
              </a:rPr>
              <a:t> </a:t>
            </a:r>
            <a:r>
              <a:rPr lang="en-IN" sz="3600" dirty="0" err="1" smtClean="0">
                <a:latin typeface="Arial Black" pitchFamily="34" charset="0"/>
              </a:rPr>
              <a:t>Chordata</a:t>
            </a:r>
            <a:r>
              <a:rPr lang="en-IN" sz="3600" dirty="0" smtClean="0">
                <a:latin typeface="Arial Black" pitchFamily="34" charset="0"/>
              </a:rPr>
              <a:t/>
            </a:r>
            <a:br>
              <a:rPr lang="en-IN" sz="3600" dirty="0" smtClean="0">
                <a:latin typeface="Arial Black" pitchFamily="34" charset="0"/>
              </a:rPr>
            </a:br>
            <a:r>
              <a:rPr lang="en-IN" sz="3600" dirty="0" smtClean="0">
                <a:latin typeface="Arial Black" pitchFamily="34" charset="0"/>
              </a:rPr>
              <a:t>Class </a:t>
            </a:r>
            <a:r>
              <a:rPr lang="en-IN" sz="3600" dirty="0" err="1" smtClean="0">
                <a:latin typeface="Arial Black" pitchFamily="34" charset="0"/>
              </a:rPr>
              <a:t>Mammalia</a:t>
            </a:r>
            <a:r>
              <a:rPr lang="en-IN" sz="3600" dirty="0" smtClean="0">
                <a:latin typeface="Arial Black" pitchFamily="34" charset="0"/>
              </a:rPr>
              <a:t/>
            </a:r>
            <a:br>
              <a:rPr lang="en-IN" sz="3600" dirty="0" smtClean="0">
                <a:latin typeface="Arial Black" pitchFamily="34" charset="0"/>
              </a:rPr>
            </a:br>
            <a:r>
              <a:rPr lang="en-IN" sz="3600" dirty="0" smtClean="0">
                <a:latin typeface="Arial Black" pitchFamily="34" charset="0"/>
              </a:rPr>
              <a:t>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30723" name="Picture 3" descr="C:\Users\Sreeja\Documents\r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7429552" cy="457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9584" cy="2288556"/>
          </a:xfrm>
        </p:spPr>
        <p:txBody>
          <a:bodyPr>
            <a:normAutofit/>
          </a:bodyPr>
          <a:lstStyle/>
          <a:p>
            <a:pPr algn="ctr"/>
            <a:r>
              <a:rPr lang="en-IN" sz="5300" dirty="0" smtClean="0">
                <a:latin typeface="Arial Black" pitchFamily="34" charset="0"/>
              </a:rPr>
              <a:t>CARBO ANIMALIS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 HIDE OF OX</a:t>
            </a:r>
            <a:br>
              <a:rPr lang="en-IN" dirty="0" smtClean="0">
                <a:latin typeface="Arial Black" pitchFamily="34" charset="0"/>
              </a:rPr>
            </a:br>
            <a:endParaRPr lang="en-IN" sz="3600" dirty="0">
              <a:latin typeface="Arial Black" pitchFamily="34" charset="0"/>
            </a:endParaRPr>
          </a:p>
        </p:txBody>
      </p:sp>
      <p:pic>
        <p:nvPicPr>
          <p:cNvPr id="10242" name="Picture 2" descr="C:\Users\Windows\Pictures\OX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7391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</a:t>
            </a:r>
            <a:r>
              <a:rPr lang="en-IN" sz="6000" b="0" u="sng" dirty="0" smtClean="0">
                <a:latin typeface="Lucida Calligraphy" pitchFamily="66" charset="0"/>
              </a:rPr>
              <a:t> EXTRACTS</a:t>
            </a:r>
            <a:endParaRPr lang="en-IN" sz="60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9584" cy="237174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 smtClean="0">
                <a:latin typeface="Arial Black" pitchFamily="34" charset="0"/>
              </a:rPr>
              <a:t>MOSCHUS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 </a:t>
            </a:r>
            <a:r>
              <a:rPr lang="en-IN" sz="3100" dirty="0" smtClean="0">
                <a:latin typeface="Arial Black" pitchFamily="34" charset="0"/>
              </a:rPr>
              <a:t>DRIED SECRETION OF PREPUTIAL FOLLICLES OF MALE MUSK DEER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endParaRPr lang="en-IN" sz="3600" dirty="0">
              <a:latin typeface="Arial Black" pitchFamily="34" charset="0"/>
            </a:endParaRPr>
          </a:p>
        </p:txBody>
      </p:sp>
      <p:pic>
        <p:nvPicPr>
          <p:cNvPr id="2050" name="Picture 2" descr="C:\Users\Windows\Pictures\muskde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90801"/>
            <a:ext cx="3962400" cy="3200399"/>
          </a:xfrm>
          <a:prstGeom prst="rect">
            <a:avLst/>
          </a:prstGeom>
          <a:noFill/>
        </p:spPr>
      </p:pic>
      <p:pic>
        <p:nvPicPr>
          <p:cNvPr id="2051" name="Picture 3" descr="C:\Users\Windows\Pictures\mu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05074"/>
            <a:ext cx="3276599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9584" cy="228855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 smtClean="0">
                <a:latin typeface="Arial Black" pitchFamily="34" charset="0"/>
              </a:rPr>
              <a:t>ORCHITINUM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 TESTICULAR EXTRACT OF MAN</a:t>
            </a:r>
            <a:br>
              <a:rPr lang="en-IN" dirty="0" smtClean="0">
                <a:latin typeface="Arial Black" pitchFamily="34" charset="0"/>
              </a:rPr>
            </a:br>
            <a:endParaRPr lang="en-IN" sz="3600" dirty="0">
              <a:latin typeface="Arial Black" pitchFamily="34" charset="0"/>
            </a:endParaRPr>
          </a:p>
        </p:txBody>
      </p:sp>
      <p:pic>
        <p:nvPicPr>
          <p:cNvPr id="9218" name="Picture 2" descr="C:\Users\Windows\Pictures\MA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324600" cy="48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69584" cy="228855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 smtClean="0">
                <a:latin typeface="Arial Black" pitchFamily="34" charset="0"/>
              </a:rPr>
              <a:t>OOPHORINUM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 OVARIAN EXTRACT OF COW OR SHEEP</a:t>
            </a:r>
            <a:br>
              <a:rPr lang="en-IN" dirty="0" smtClean="0">
                <a:latin typeface="Arial Black" pitchFamily="34" charset="0"/>
              </a:rPr>
            </a:br>
            <a:endParaRPr lang="en-IN" sz="3600" dirty="0">
              <a:latin typeface="Arial Black" pitchFamily="34" charset="0"/>
            </a:endParaRPr>
          </a:p>
        </p:txBody>
      </p:sp>
      <p:pic>
        <p:nvPicPr>
          <p:cNvPr id="8194" name="Picture 2" descr="C:\Users\Windows\Pictures\SHEE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1" y="1981200"/>
            <a:ext cx="7391400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8069584" cy="243140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300" dirty="0" smtClean="0">
                <a:latin typeface="Arial Black" pitchFamily="34" charset="0"/>
              </a:rPr>
              <a:t>CASTOREUM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 EXTRACT FROM PREPUTIAL SACS OF BEAVER</a:t>
            </a:r>
            <a:br>
              <a:rPr lang="en-IN" dirty="0" smtClean="0">
                <a:latin typeface="Arial Black" pitchFamily="34" charset="0"/>
              </a:rPr>
            </a:br>
            <a:endParaRPr lang="en-IN" sz="3600" dirty="0">
              <a:latin typeface="Arial Black" pitchFamily="34" charset="0"/>
            </a:endParaRPr>
          </a:p>
        </p:txBody>
      </p:sp>
      <p:pic>
        <p:nvPicPr>
          <p:cNvPr id="7170" name="Picture 2" descr="C:\Users\Windows\Pictures\BEA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391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DORYPHORA DECEMLINEATA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DORYPHORA DECEMLINEATA</a:t>
            </a:r>
          </a:p>
          <a:p>
            <a:r>
              <a:rPr lang="en-US" b="1" dirty="0" smtClean="0"/>
              <a:t>CN : POTATO  BEETLE</a:t>
            </a:r>
          </a:p>
          <a:p>
            <a:r>
              <a:rPr lang="en-US" b="1" dirty="0" smtClean="0"/>
              <a:t>FAMILY : CLRYSOMELIDAE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LIVE INSECT</a:t>
            </a:r>
          </a:p>
          <a:p>
            <a:r>
              <a:rPr lang="en-US" b="1" dirty="0" smtClean="0"/>
              <a:t>DISTRIBUTION: U.S.</a:t>
            </a:r>
          </a:p>
          <a:p>
            <a:endParaRPr lang="en-US" dirty="0"/>
          </a:p>
        </p:txBody>
      </p:sp>
      <p:pic>
        <p:nvPicPr>
          <p:cNvPr id="1026" name="Picture 2" descr="C:\Users\Windows\Pictures\doryphora decemlineat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1" y="1524000"/>
            <a:ext cx="381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5400" b="0" u="sng" dirty="0" smtClean="0">
                <a:latin typeface="Lucida Calligraphy" pitchFamily="66" charset="0"/>
              </a:rPr>
              <a:t>GALL </a:t>
            </a:r>
            <a:br>
              <a:rPr lang="en-IN" sz="5400" b="0" u="sng" dirty="0" smtClean="0">
                <a:latin typeface="Lucida Calligraphy" pitchFamily="66" charset="0"/>
              </a:rPr>
            </a:br>
            <a:r>
              <a:rPr lang="en-IN" sz="5400" b="0" u="sng" dirty="0" smtClean="0">
                <a:latin typeface="Lucida Calligraphy" pitchFamily="66" charset="0"/>
              </a:rPr>
              <a:t/>
            </a:r>
            <a:br>
              <a:rPr lang="en-IN" sz="5400" b="0" u="sng" dirty="0" smtClean="0">
                <a:latin typeface="Lucida Calligraphy" pitchFamily="66" charset="0"/>
              </a:rPr>
            </a:br>
            <a:r>
              <a:rPr lang="en-IN" sz="5400" b="0" u="sng" dirty="0" smtClean="0">
                <a:latin typeface="Lucida Calligraphy" pitchFamily="66" charset="0"/>
              </a:rPr>
              <a:t>BLADDER</a:t>
            </a:r>
            <a:endParaRPr lang="en-IN" sz="54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6084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VULPIS FEL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3200" dirty="0" smtClean="0"/>
              <a:t>Fox Gall Bladder</a:t>
            </a:r>
            <a:br>
              <a:rPr lang="en-IN" sz="3200" dirty="0" smtClean="0"/>
            </a:br>
            <a:r>
              <a:rPr lang="en-IN" sz="3200" dirty="0" err="1" smtClean="0"/>
              <a:t>Phyllum</a:t>
            </a:r>
            <a:r>
              <a:rPr lang="en-IN" sz="3200" dirty="0" smtClean="0"/>
              <a:t> </a:t>
            </a:r>
            <a:r>
              <a:rPr lang="en-IN" sz="3200" dirty="0" err="1" smtClean="0"/>
              <a:t>Chordata</a:t>
            </a:r>
            <a:r>
              <a:rPr lang="en-IN" sz="3200" dirty="0" smtClean="0"/>
              <a:t>   Class </a:t>
            </a:r>
            <a:r>
              <a:rPr lang="en-IN" sz="3200" dirty="0" err="1" smtClean="0"/>
              <a:t>Mammalia</a:t>
            </a:r>
            <a:endParaRPr lang="en-IN" sz="3200" dirty="0"/>
          </a:p>
        </p:txBody>
      </p:sp>
      <p:pic>
        <p:nvPicPr>
          <p:cNvPr id="4" name="Content Placeholder 3" descr="https://encrypted-tbn0.gstatic.com/images?q=tbn:ANd9GcSB60_F4I0qrS-WWPWbNf-pnbo3-0BjF9gdpDo6HvbulutrsaV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8840"/>
            <a:ext cx="9144000" cy="486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8069584" cy="2431408"/>
          </a:xfrm>
        </p:spPr>
        <p:txBody>
          <a:bodyPr>
            <a:normAutofit/>
          </a:bodyPr>
          <a:lstStyle/>
          <a:p>
            <a:pPr algn="ctr"/>
            <a:r>
              <a:rPr lang="en-IN" sz="5300" dirty="0" smtClean="0">
                <a:latin typeface="Arial Black" pitchFamily="34" charset="0"/>
              </a:rPr>
              <a:t>FEL TAURI</a:t>
            </a:r>
            <a:r>
              <a:rPr lang="en-IN" dirty="0" smtClean="0">
                <a:latin typeface="Arial Black" pitchFamily="34" charset="0"/>
              </a:rPr>
              <a:t/>
            </a:r>
            <a:br>
              <a:rPr lang="en-IN" dirty="0" smtClean="0">
                <a:latin typeface="Arial Black" pitchFamily="34" charset="0"/>
              </a:rPr>
            </a:br>
            <a:r>
              <a:rPr lang="en-IN" dirty="0" smtClean="0">
                <a:latin typeface="Arial Black" pitchFamily="34" charset="0"/>
              </a:rPr>
              <a:t>       OX GALL BLADDER</a:t>
            </a:r>
            <a:br>
              <a:rPr lang="en-IN" dirty="0" smtClean="0">
                <a:latin typeface="Arial Black" pitchFamily="34" charset="0"/>
              </a:rPr>
            </a:br>
            <a:endParaRPr lang="en-IN" sz="3600" dirty="0">
              <a:latin typeface="Arial Black" pitchFamily="34" charset="0"/>
            </a:endParaRPr>
          </a:p>
        </p:txBody>
      </p:sp>
      <p:pic>
        <p:nvPicPr>
          <p:cNvPr id="5" name="Picture 2" descr="C:\Users\Windows\Pictures\OX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7010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u="sng" dirty="0" smtClean="0">
                <a:latin typeface="Lucida Calligraphy" pitchFamily="66" charset="0"/>
              </a:rPr>
              <a:t>LIVER</a:t>
            </a:r>
            <a:endParaRPr lang="en-IN" sz="54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6084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VULPIS HEPAR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  LIVER</a:t>
            </a: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err="1" smtClean="0"/>
              <a:t>Phyllum</a:t>
            </a:r>
            <a:r>
              <a:rPr lang="en-IN" sz="3200" dirty="0" smtClean="0"/>
              <a:t> </a:t>
            </a:r>
            <a:r>
              <a:rPr lang="en-IN" sz="3200" dirty="0" err="1" smtClean="0"/>
              <a:t>Chordata</a:t>
            </a:r>
            <a:r>
              <a:rPr lang="en-IN" sz="3200" dirty="0" smtClean="0"/>
              <a:t> Class </a:t>
            </a:r>
            <a:r>
              <a:rPr lang="en-IN" sz="3200" dirty="0" err="1" smtClean="0"/>
              <a:t>Mammalia</a:t>
            </a:r>
            <a:endParaRPr lang="en-IN" sz="3200" dirty="0"/>
          </a:p>
        </p:txBody>
      </p:sp>
      <p:pic>
        <p:nvPicPr>
          <p:cNvPr id="4" name="Content Placeholder 3" descr="https://encrypted-tbn0.gstatic.com/images?q=tbn:ANd9GcSB60_F4I0qrS-WWPWbNf-pnbo3-0BjF9gdpDo6HvbulutrsaV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8840"/>
            <a:ext cx="9144000" cy="486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u="sng" dirty="0" smtClean="0">
                <a:latin typeface="Lucida Calligraphy" pitchFamily="66" charset="0"/>
              </a:rPr>
              <a:t>LUNGS</a:t>
            </a:r>
            <a:endParaRPr lang="en-IN" sz="54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6084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VULPIS PULMO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  LUNG</a:t>
            </a: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err="1" smtClean="0"/>
              <a:t>Phyllum</a:t>
            </a:r>
            <a:r>
              <a:rPr lang="en-IN" sz="3200" dirty="0" smtClean="0"/>
              <a:t> </a:t>
            </a:r>
            <a:r>
              <a:rPr lang="en-IN" sz="3200" dirty="0" err="1" smtClean="0"/>
              <a:t>Chordata</a:t>
            </a:r>
            <a:r>
              <a:rPr lang="en-IN" sz="3200" dirty="0" smtClean="0"/>
              <a:t> Class </a:t>
            </a:r>
            <a:r>
              <a:rPr lang="en-IN" sz="3200" dirty="0" err="1" smtClean="0"/>
              <a:t>Mammalia</a:t>
            </a:r>
            <a:endParaRPr lang="en-IN" sz="3200" dirty="0"/>
          </a:p>
        </p:txBody>
      </p:sp>
      <p:pic>
        <p:nvPicPr>
          <p:cNvPr id="4" name="Content Placeholder 3" descr="https://encrypted-tbn0.gstatic.com/images?q=tbn:ANd9GcSB60_F4I0qrS-WWPWbNf-pnbo3-0BjF9gdpDo6HvbulutrsaV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8840"/>
            <a:ext cx="9144000" cy="486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0" u="sng" dirty="0" smtClean="0">
                <a:latin typeface="Lucida Calligraphy" pitchFamily="66" charset="0"/>
              </a:rPr>
              <a:t>DIGESTIVE FLUID</a:t>
            </a:r>
            <a:endParaRPr lang="en-IN" sz="54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Digestive Fluid of Lobster</a:t>
            </a:r>
            <a:br>
              <a:rPr lang="en-IN" dirty="0" smtClean="0">
                <a:latin typeface="Elephant" pitchFamily="18" charset="0"/>
              </a:rPr>
            </a:br>
            <a:r>
              <a:rPr lang="en-IN" dirty="0" smtClean="0">
                <a:latin typeface="Forte" pitchFamily="66" charset="0"/>
              </a:rPr>
              <a:t>HOMARUS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3600" dirty="0" err="1" smtClean="0"/>
              <a:t>Phyllum</a:t>
            </a:r>
            <a:r>
              <a:rPr lang="en-IN" sz="3600" dirty="0" smtClean="0"/>
              <a:t> </a:t>
            </a:r>
            <a:r>
              <a:rPr lang="en-IN" sz="3600" dirty="0" err="1" smtClean="0"/>
              <a:t>Arthropoda</a:t>
            </a:r>
            <a:r>
              <a:rPr lang="en-IN" sz="3600" dirty="0" smtClean="0"/>
              <a:t> Class </a:t>
            </a:r>
            <a:r>
              <a:rPr lang="en-IN" sz="3600" dirty="0" err="1" smtClean="0"/>
              <a:t>Crustacea</a:t>
            </a:r>
            <a:r>
              <a:rPr lang="en-IN" sz="3600" dirty="0" smtClean="0"/>
              <a:t> </a:t>
            </a:r>
            <a:endParaRPr lang="en-IN" sz="3600" dirty="0"/>
          </a:p>
        </p:txBody>
      </p:sp>
      <p:pic>
        <p:nvPicPr>
          <p:cNvPr id="1026" name="Picture 2" descr="C:\Users\Sreeja\Documents\lob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817240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u="sng" dirty="0" smtClean="0">
                <a:latin typeface="Lucida Calligraphy" pitchFamily="66" charset="0"/>
              </a:rPr>
              <a:t>SERUM</a:t>
            </a:r>
            <a:endParaRPr lang="en-IN" sz="54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FORMICA  RUFA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ZN : FORMICA RUFA LIVES</a:t>
            </a:r>
          </a:p>
          <a:p>
            <a:r>
              <a:rPr lang="en-US" b="1" dirty="0" smtClean="0"/>
              <a:t>CN : RED  ANT</a:t>
            </a:r>
          </a:p>
          <a:p>
            <a:r>
              <a:rPr lang="en-US" b="1" dirty="0" smtClean="0"/>
              <a:t>FAMILY : FORMICIDAE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LIVE INSECT</a:t>
            </a:r>
          </a:p>
          <a:p>
            <a:r>
              <a:rPr lang="en-US" b="1" dirty="0" smtClean="0"/>
              <a:t>DISTRIBUTION: THROUGHTOUT  THE  WORLD</a:t>
            </a:r>
          </a:p>
          <a:p>
            <a:endParaRPr lang="en-US" dirty="0"/>
          </a:p>
        </p:txBody>
      </p:sp>
      <p:pic>
        <p:nvPicPr>
          <p:cNvPr id="2051" name="Picture 3" descr="C:\Users\Windows\Pictures\FORMICA RUF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47800"/>
            <a:ext cx="4419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6084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SERUM ANGUILLAR ICHTHYOTOXIN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EEL  SERUM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Windows\Pictures\EE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6629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0" u="sng" dirty="0" smtClean="0">
                <a:latin typeface="Lucida Calligraphy" pitchFamily="66" charset="0"/>
              </a:rPr>
              <a:t>OIL</a:t>
            </a:r>
            <a:endParaRPr lang="en-IN" sz="54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6084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OLEUM ANIMALE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 OIL  OF  MARE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Windows\Pictures\MAR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68579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206084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OLEUM JACORIS ASELLI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  LIVER  OIL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Windows\Pictures\SHAR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467599" cy="42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0" u="sng" dirty="0" smtClean="0">
                <a:latin typeface="Lucida Calligraphy" pitchFamily="66" charset="0"/>
              </a:rPr>
              <a:t>SNAKE VENOMS</a:t>
            </a:r>
            <a:endParaRPr lang="en-IN" sz="4800" b="0" u="sng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>
            <a:normAutofit/>
          </a:bodyPr>
          <a:lstStyle/>
          <a:p>
            <a:pPr algn="ctr"/>
            <a:r>
              <a:rPr lang="en-IN" sz="3900" dirty="0" smtClean="0">
                <a:latin typeface="Elephant" pitchFamily="18" charset="0"/>
              </a:rPr>
              <a:t>BUNGARUS FASCIATUS</a:t>
            </a:r>
            <a:r>
              <a:rPr lang="en-IN" dirty="0" smtClean="0">
                <a:latin typeface="Elephant" pitchFamily="18" charset="0"/>
              </a:rPr>
              <a:t/>
            </a:r>
            <a:br>
              <a:rPr lang="en-IN" dirty="0" smtClean="0">
                <a:latin typeface="Elephant" pitchFamily="18" charset="0"/>
              </a:rPr>
            </a:br>
            <a:r>
              <a:rPr lang="en-IN" sz="3200" dirty="0" smtClean="0">
                <a:latin typeface="Elephant" pitchFamily="18" charset="0"/>
              </a:rPr>
              <a:t>Banded krait </a:t>
            </a:r>
            <a:endParaRPr lang="en-IN" sz="3200" dirty="0">
              <a:latin typeface="Elephant" pitchFamily="18" charset="0"/>
            </a:endParaRPr>
          </a:p>
        </p:txBody>
      </p:sp>
      <p:pic>
        <p:nvPicPr>
          <p:cNvPr id="6146" name="Picture 2" descr="C:\Users\Sreeja\Documents\kra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2209800"/>
            <a:ext cx="8229601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CROTALUS HORRIDUS</a:t>
            </a:r>
            <a:r>
              <a:rPr lang="en-IN" dirty="0" smtClean="0">
                <a:latin typeface="Forte" pitchFamily="66" charset="0"/>
              </a:rPr>
              <a:t/>
            </a:r>
            <a:br>
              <a:rPr lang="en-IN" dirty="0" smtClean="0">
                <a:latin typeface="Forte" pitchFamily="66" charset="0"/>
              </a:rPr>
            </a:br>
            <a:r>
              <a:rPr lang="en-IN" sz="3600" b="1" dirty="0" smtClean="0"/>
              <a:t>Rattle snake</a:t>
            </a:r>
            <a:endParaRPr lang="en-IN" sz="3600" b="1" dirty="0"/>
          </a:p>
        </p:txBody>
      </p:sp>
      <p:pic>
        <p:nvPicPr>
          <p:cNvPr id="7170" name="Picture 2" descr="C:\Users\Sreeja\Documents\rattle sn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9143999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ELAPS CORRALINUS</a:t>
            </a:r>
            <a:br>
              <a:rPr lang="en-IN" dirty="0" smtClean="0">
                <a:latin typeface="Elephant" pitchFamily="18" charset="0"/>
              </a:rPr>
            </a:br>
            <a:r>
              <a:rPr lang="en-IN" sz="3600" dirty="0" smtClean="0">
                <a:latin typeface="Elephant" pitchFamily="18" charset="0"/>
              </a:rPr>
              <a:t>Coral snake</a:t>
            </a:r>
            <a:endParaRPr lang="en-IN" sz="3600" dirty="0">
              <a:latin typeface="Elephant" pitchFamily="18" charset="0"/>
            </a:endParaRPr>
          </a:p>
        </p:txBody>
      </p:sp>
      <p:pic>
        <p:nvPicPr>
          <p:cNvPr id="8194" name="Picture 2" descr="C:\Users\Sreeja\Documents\coral sn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6184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latin typeface="Elephant" pitchFamily="18" charset="0"/>
              </a:rPr>
              <a:t>LACHESIS LANCEOLATUS</a:t>
            </a:r>
            <a:br>
              <a:rPr lang="en-IN" b="1" dirty="0" smtClean="0">
                <a:latin typeface="Elephant" pitchFamily="18" charset="0"/>
              </a:rPr>
            </a:br>
            <a:r>
              <a:rPr lang="en-IN" sz="3600" b="1" dirty="0" err="1" smtClean="0">
                <a:latin typeface="Elephant" pitchFamily="18" charset="0"/>
              </a:rPr>
              <a:t>Surukuku</a:t>
            </a:r>
            <a:endParaRPr lang="en-IN" sz="3600" b="1" dirty="0">
              <a:latin typeface="Elephant" pitchFamily="18" charset="0"/>
            </a:endParaRPr>
          </a:p>
        </p:txBody>
      </p:sp>
      <p:pic>
        <p:nvPicPr>
          <p:cNvPr id="9218" name="Picture 2" descr="C:\Users\Sreeja\Documents\surukuk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BOTHROPS LANCEOLATUS</a:t>
            </a:r>
            <a:br>
              <a:rPr lang="en-IN" dirty="0" smtClean="0">
                <a:latin typeface="Elephant" pitchFamily="18" charset="0"/>
              </a:rPr>
            </a:br>
            <a:r>
              <a:rPr lang="en-IN" sz="3600" dirty="0" smtClean="0">
                <a:latin typeface="Elephant" pitchFamily="18" charset="0"/>
              </a:rPr>
              <a:t>Yellow viper</a:t>
            </a:r>
            <a:endParaRPr lang="en-IN" sz="3600" dirty="0">
              <a:latin typeface="Elephant" pitchFamily="18" charset="0"/>
            </a:endParaRPr>
          </a:p>
        </p:txBody>
      </p:sp>
      <p:pic>
        <p:nvPicPr>
          <p:cNvPr id="1026" name="Picture 2" descr="C:\Users\Sreeja\Documents\yellow vi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386193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VESPA  CRABRO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ZN : VESPA CRABRO</a:t>
            </a:r>
          </a:p>
          <a:p>
            <a:r>
              <a:rPr lang="en-US" b="1" dirty="0" smtClean="0"/>
              <a:t>CN : WASP</a:t>
            </a:r>
          </a:p>
          <a:p>
            <a:r>
              <a:rPr lang="en-US" b="1" dirty="0" smtClean="0"/>
              <a:t>FAMILY : VESPARIAE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LIVE INSECT</a:t>
            </a:r>
          </a:p>
          <a:p>
            <a:r>
              <a:rPr lang="en-US" b="1" dirty="0" smtClean="0"/>
              <a:t>DISTRIBUTION: EUROPE, ASIA</a:t>
            </a:r>
          </a:p>
          <a:p>
            <a:endParaRPr lang="en-US" dirty="0"/>
          </a:p>
        </p:txBody>
      </p:sp>
      <p:pic>
        <p:nvPicPr>
          <p:cNvPr id="3075" name="Picture 3" descr="C:\Users\Windows\Pictures\WASP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343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NAJA TRIPUDIANS</a:t>
            </a:r>
            <a:br>
              <a:rPr lang="en-IN" dirty="0" smtClean="0">
                <a:latin typeface="Elephant" pitchFamily="18" charset="0"/>
              </a:rPr>
            </a:br>
            <a:r>
              <a:rPr lang="en-IN" sz="3600" dirty="0" smtClean="0">
                <a:latin typeface="Elephant" pitchFamily="18" charset="0"/>
              </a:rPr>
              <a:t>Indian cobra</a:t>
            </a:r>
            <a:endParaRPr lang="en-IN" sz="3600" dirty="0">
              <a:latin typeface="Elephant" pitchFamily="18" charset="0"/>
            </a:endParaRPr>
          </a:p>
        </p:txBody>
      </p:sp>
      <p:pic>
        <p:nvPicPr>
          <p:cNvPr id="4" name="Content Placeholder 3" descr="https://encrypted-tbn2.gstatic.com/images?q=tbn:ANd9GcQUa8WaSYEFbXwHd1VuQfsLQN-uc6rMXtsHGQnnxioAw8Y4mkUhe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1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TOXICOPHIS</a:t>
            </a:r>
            <a:br>
              <a:rPr lang="en-IN" dirty="0" smtClean="0">
                <a:latin typeface="Elephant" pitchFamily="18" charset="0"/>
              </a:rPr>
            </a:br>
            <a:r>
              <a:rPr lang="en-IN" sz="3600" dirty="0" smtClean="0">
                <a:latin typeface="Elephant" pitchFamily="18" charset="0"/>
              </a:rPr>
              <a:t>Moccasin snake</a:t>
            </a:r>
            <a:endParaRPr lang="en-IN" sz="3600" dirty="0">
              <a:latin typeface="Elephant" pitchFamily="18" charset="0"/>
            </a:endParaRPr>
          </a:p>
        </p:txBody>
      </p:sp>
      <p:pic>
        <p:nvPicPr>
          <p:cNvPr id="2050" name="Picture 2" descr="C:\Users\Sreeja\Documents\moccasin sn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CROTALUS CASCAVELLA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(BRAZILLIAN RATTLE SNAKE)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Hcl\Desktop\CROT CA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934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CENCHRIS CONTORTRIX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(COPPER HEAD SNAKE)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Hcl\Desktop\CENTR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6781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VIPERA BERUS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 VIPER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8194" name="Picture 2" descr="C:\Documents and Settings\Hcl\Desktop\VIPR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6172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HYDROPHIS CYANOCINCTUS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SNAKE)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Hcl\Desktop\iHYDRO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Elephant" pitchFamily="18" charset="0"/>
              </a:rPr>
              <a:t>LIZARD POISON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HELODERMA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VENOM OF GILAMONSTER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Windows\Pictures\GILAMONST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APIUM   VIVUS</a:t>
            </a:r>
            <a:br>
              <a:rPr lang="en-IN" dirty="0" smtClean="0">
                <a:latin typeface="Elephant" pitchFamily="18" charset="0"/>
              </a:rPr>
            </a:br>
            <a:r>
              <a:rPr lang="en-IN" sz="3600" dirty="0" smtClean="0">
                <a:latin typeface="Elephant" pitchFamily="18" charset="0"/>
              </a:rPr>
              <a:t>Honey bee poison</a:t>
            </a:r>
            <a:endParaRPr lang="en-IN" sz="3600" dirty="0">
              <a:latin typeface="Elephant" pitchFamily="18" charset="0"/>
            </a:endParaRPr>
          </a:p>
        </p:txBody>
      </p:sp>
      <p:pic>
        <p:nvPicPr>
          <p:cNvPr id="4098" name="Picture 2" descr="C:\Users\Sreeja\Documents\honey b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262192" cy="4835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BUFORANA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TOAD  POISON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Windows\Pictures\TO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6629400" cy="396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PULEX  IRRITANS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ZN : PULEX IRRITANS</a:t>
            </a:r>
          </a:p>
          <a:p>
            <a:r>
              <a:rPr lang="en-US" b="1" dirty="0" smtClean="0"/>
              <a:t>CN : HUMAN FLEA</a:t>
            </a:r>
          </a:p>
          <a:p>
            <a:r>
              <a:rPr lang="en-US" b="1" dirty="0" smtClean="0"/>
              <a:t>FAMILY : PULICIDAE</a:t>
            </a:r>
          </a:p>
          <a:p>
            <a:r>
              <a:rPr lang="en-US" b="1" dirty="0" smtClean="0"/>
              <a:t>CLASS : INSECTA</a:t>
            </a:r>
          </a:p>
          <a:p>
            <a:r>
              <a:rPr lang="en-US" b="1" dirty="0" smtClean="0"/>
              <a:t>PHYLLUM : ARTHROPODA</a:t>
            </a:r>
          </a:p>
          <a:p>
            <a:r>
              <a:rPr lang="en-US" b="1" dirty="0" smtClean="0"/>
              <a:t>PART USED : WHOLE LIVE INSECT</a:t>
            </a:r>
          </a:p>
          <a:p>
            <a:r>
              <a:rPr lang="en-US" b="1" dirty="0" smtClean="0"/>
              <a:t>DISTRIBUTION: THROUGHTOUT  THE  WORLD</a:t>
            </a:r>
          </a:p>
          <a:p>
            <a:endParaRPr lang="en-US" dirty="0"/>
          </a:p>
        </p:txBody>
      </p:sp>
      <p:pic>
        <p:nvPicPr>
          <p:cNvPr id="4098" name="Picture 2" descr="C:\Users\Windows\Pictures\HUMAN FLE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810000" cy="4267200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latin typeface="Elephant" pitchFamily="18" charset="0"/>
              </a:rPr>
              <a:t>MILK &amp; MILK PRODUCTS</a:t>
            </a:r>
            <a:endParaRPr lang="en-IN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Lac </a:t>
            </a:r>
            <a:r>
              <a:rPr lang="en-IN" sz="3600" b="1" dirty="0" err="1" smtClean="0"/>
              <a:t>caninum</a:t>
            </a:r>
            <a:r>
              <a:rPr lang="en-IN" sz="3600" b="1" dirty="0" smtClean="0"/>
              <a:t> – Dog’s milk</a:t>
            </a:r>
          </a:p>
          <a:p>
            <a:r>
              <a:rPr lang="en-IN" sz="3600" b="1" dirty="0" smtClean="0"/>
              <a:t>Lac </a:t>
            </a:r>
            <a:r>
              <a:rPr lang="en-IN" sz="3600" b="1" dirty="0" err="1" smtClean="0"/>
              <a:t>felinum</a:t>
            </a:r>
            <a:r>
              <a:rPr lang="en-IN" sz="3600" b="1" dirty="0" smtClean="0"/>
              <a:t>  - Cat’s milk</a:t>
            </a:r>
          </a:p>
          <a:p>
            <a:r>
              <a:rPr lang="en-IN" sz="3600" b="1" dirty="0" smtClean="0"/>
              <a:t>Lac </a:t>
            </a:r>
            <a:r>
              <a:rPr lang="en-IN" sz="3600" b="1" dirty="0" err="1" smtClean="0"/>
              <a:t>vaccinum</a:t>
            </a:r>
            <a:r>
              <a:rPr lang="en-IN" sz="3600" b="1" dirty="0" smtClean="0"/>
              <a:t> – Cow’s milk</a:t>
            </a:r>
          </a:p>
          <a:p>
            <a:r>
              <a:rPr lang="en-IN" sz="3600" b="1" dirty="0" smtClean="0"/>
              <a:t>Lac </a:t>
            </a:r>
            <a:r>
              <a:rPr lang="en-IN" sz="3600" b="1" dirty="0" err="1" smtClean="0"/>
              <a:t>defloratum</a:t>
            </a:r>
            <a:r>
              <a:rPr lang="en-IN" sz="3600" b="1" dirty="0" smtClean="0"/>
              <a:t> – Skimmed cow milk</a:t>
            </a:r>
          </a:p>
          <a:p>
            <a:r>
              <a:rPr lang="en-IN" sz="3600" b="1" dirty="0" smtClean="0"/>
              <a:t>Lac </a:t>
            </a:r>
            <a:r>
              <a:rPr lang="en-IN" sz="3600" b="1" dirty="0" err="1" smtClean="0"/>
              <a:t>vaccinum</a:t>
            </a:r>
            <a:r>
              <a:rPr lang="en-IN" sz="3600" b="1" dirty="0" smtClean="0"/>
              <a:t> </a:t>
            </a:r>
            <a:r>
              <a:rPr lang="en-IN" sz="3600" b="1" dirty="0" err="1" smtClean="0"/>
              <a:t>coagulatum</a:t>
            </a:r>
            <a:r>
              <a:rPr lang="en-IN" sz="3600" b="1" dirty="0" smtClean="0"/>
              <a:t> – Curd</a:t>
            </a:r>
          </a:p>
          <a:p>
            <a:r>
              <a:rPr lang="en-IN" sz="3600" b="1" dirty="0" smtClean="0"/>
              <a:t>Lac </a:t>
            </a:r>
            <a:r>
              <a:rPr lang="en-IN" sz="3600" b="1" dirty="0" err="1" smtClean="0"/>
              <a:t>vaccinifloc</a:t>
            </a:r>
            <a:r>
              <a:rPr lang="en-IN" sz="3600" b="1" dirty="0" smtClean="0"/>
              <a:t> – Cream</a:t>
            </a:r>
          </a:p>
          <a:p>
            <a:r>
              <a:rPr lang="en-IN" sz="3600" b="1" dirty="0" err="1" smtClean="0"/>
              <a:t>Koumyss</a:t>
            </a:r>
            <a:r>
              <a:rPr lang="en-IN" sz="3600" b="1" dirty="0" smtClean="0"/>
              <a:t> -  Fermented ass milk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627</TotalTime>
  <Words>1192</Words>
  <Application>Microsoft Office PowerPoint</Application>
  <PresentationFormat>On-screen Show (4:3)</PresentationFormat>
  <Paragraphs>347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Equity</vt:lpstr>
      <vt:lpstr>     ANIMAL   SOURCES  OF   HOMOEOPATHIC DRUGS Prepared   By DR.SREEJA.S H,o,D, Dept of  Homoeopathic  Pharmacy</vt:lpstr>
      <vt:lpstr>*</vt:lpstr>
      <vt:lpstr>INTRODUCTION</vt:lpstr>
      <vt:lpstr>     WHOLE  LIVING          ANIMAL</vt:lpstr>
      <vt:lpstr>APIS MELLIFICA</vt:lpstr>
      <vt:lpstr>DORYPHORA DECEMLINEATA</vt:lpstr>
      <vt:lpstr>FORMICA  RUFA</vt:lpstr>
      <vt:lpstr>VESPA  CRABRO</vt:lpstr>
      <vt:lpstr>PULEX  IRRITANS</vt:lpstr>
      <vt:lpstr>PEDICULUS  CAPITIS</vt:lpstr>
      <vt:lpstr>CIMEX  ACANTHIA</vt:lpstr>
      <vt:lpstr>BOMBYX PROCESSIONAE</vt:lpstr>
      <vt:lpstr>CULEX MUSCA</vt:lpstr>
      <vt:lpstr>COCCINELLA  SEPTEMPUNCTATA</vt:lpstr>
      <vt:lpstr>ASTACUS FLUVIATILIS</vt:lpstr>
      <vt:lpstr>    SPIDERS</vt:lpstr>
      <vt:lpstr>TARENTULA CUBENSIS</vt:lpstr>
      <vt:lpstr>ARANEA SCINENCIA</vt:lpstr>
      <vt:lpstr>ARANEA DIADEMA</vt:lpstr>
      <vt:lpstr>MYGALE LASIODORA</vt:lpstr>
      <vt:lpstr>TARENTULA HISPANICA</vt:lpstr>
      <vt:lpstr>LATRODECTUS HASSELTI</vt:lpstr>
      <vt:lpstr>LATRODECTUS  KATIPO</vt:lpstr>
      <vt:lpstr>   LATRODECTUS MACTANS</vt:lpstr>
      <vt:lpstr>HELIX TOSTA</vt:lpstr>
      <vt:lpstr>AURELIA MEDUSA</vt:lpstr>
      <vt:lpstr>SCORPIO EUROPUS</vt:lpstr>
      <vt:lpstr>ASTERIAS RUBENS</vt:lpstr>
      <vt:lpstr>WHOLE  DRIED  ANIMAL</vt:lpstr>
      <vt:lpstr>BLATTA ORIENTALIS</vt:lpstr>
      <vt:lpstr>BLATTA  AMERICANA</vt:lpstr>
      <vt:lpstr>CANTHARIS</vt:lpstr>
      <vt:lpstr>COCCUS CACTI</vt:lpstr>
      <vt:lpstr>LACERTA  AGILIS</vt:lpstr>
      <vt:lpstr>SKELETON</vt:lpstr>
      <vt:lpstr>CORALLIUM RUBRUM</vt:lpstr>
      <vt:lpstr>SPONGIA  TOSTA</vt:lpstr>
      <vt:lpstr>BADIAGA</vt:lpstr>
      <vt:lpstr>lymph</vt:lpstr>
      <vt:lpstr>LIMULUS CYCLOPS</vt:lpstr>
      <vt:lpstr>JUICES</vt:lpstr>
      <vt:lpstr>SEPIA SUCCUS</vt:lpstr>
      <vt:lpstr>MUREX PURPUREA</vt:lpstr>
      <vt:lpstr>MEPHITIS MEPHITICA</vt:lpstr>
      <vt:lpstr>shells</vt:lpstr>
      <vt:lpstr> CALCAREA CARBONICUM PHYLLUM -  MOLLUSCA Part Used – Middle Layer of  Oyster Shell  </vt:lpstr>
      <vt:lpstr>CALCAREA  OVORUM       Toasted Egg Shell of Hen OVIGALLINAE PELLICULAE      Egg  Shell Membrane</vt:lpstr>
      <vt:lpstr>            First   cervical             vertebra</vt:lpstr>
      <vt:lpstr>GADUS MORRHUA       FIRST CERVICAL CERTEBRA  OF COD FISH </vt:lpstr>
      <vt:lpstr>GADUS LATA        BACKBONE OF COD FISH </vt:lpstr>
      <vt:lpstr>    THUMB NAIL</vt:lpstr>
      <vt:lpstr>CASTOR EQUIORUM        THUMBNAIL OF THE HORSE </vt:lpstr>
      <vt:lpstr>SPHINGURUS MARITINI PRICKLES(Moustache Of Rat) Phyllum Chordata Class Mammalia   </vt:lpstr>
      <vt:lpstr>CARBO ANIMALIS        HIDE OF OX </vt:lpstr>
      <vt:lpstr>       EXTRACTS</vt:lpstr>
      <vt:lpstr>MOSCHUS        DRIED SECRETION OF PREPUTIAL FOLLICLES OF MALE MUSK DEER </vt:lpstr>
      <vt:lpstr>ORCHITINUM        TESTICULAR EXTRACT OF MAN </vt:lpstr>
      <vt:lpstr>OOPHORINUM        OVARIAN EXTRACT OF COW OR SHEEP </vt:lpstr>
      <vt:lpstr>CASTOREUM        EXTRACT FROM PREPUTIAL SACS OF BEAVER </vt:lpstr>
      <vt:lpstr>GALL   BLADDER</vt:lpstr>
      <vt:lpstr>VULPIS FEL Fox Gall Bladder Phyllum Chordata   Class Mammalia</vt:lpstr>
      <vt:lpstr>FEL TAURI        OX GALL BLADDER </vt:lpstr>
      <vt:lpstr>LIVER</vt:lpstr>
      <vt:lpstr>VULPIS HEPAR FOX  LIVER Phyllum Chordata Class Mammalia</vt:lpstr>
      <vt:lpstr>LUNGS</vt:lpstr>
      <vt:lpstr>VULPIS PULMO FOX  LUNG Phyllum Chordata Class Mammalia</vt:lpstr>
      <vt:lpstr>DIGESTIVE FLUID</vt:lpstr>
      <vt:lpstr>Digestive Fluid of Lobster HOMARUS Phyllum Arthropoda Class Crustacea </vt:lpstr>
      <vt:lpstr>SERUM</vt:lpstr>
      <vt:lpstr>SERUM ANGUILLAR ICHTHYOTOXIN EEL  SERUM</vt:lpstr>
      <vt:lpstr>OIL</vt:lpstr>
      <vt:lpstr>OLEUM ANIMALE BONE  OIL  OF  MARE</vt:lpstr>
      <vt:lpstr>OLEUM JACORIS ASELLI COD  LIVER  OIL</vt:lpstr>
      <vt:lpstr>SNAKE VENOMS</vt:lpstr>
      <vt:lpstr>BUNGARUS FASCIATUS Banded krait </vt:lpstr>
      <vt:lpstr>CROTALUS HORRIDUS Rattle snake</vt:lpstr>
      <vt:lpstr>ELAPS CORRALINUS Coral snake</vt:lpstr>
      <vt:lpstr>LACHESIS LANCEOLATUS Surukuku</vt:lpstr>
      <vt:lpstr>BOTHROPS LANCEOLATUS Yellow viper</vt:lpstr>
      <vt:lpstr>NAJA TRIPUDIANS Indian cobra</vt:lpstr>
      <vt:lpstr>TOXICOPHIS Moccasin snake</vt:lpstr>
      <vt:lpstr>CROTALUS CASCAVELLA (BRAZILLIAN RATTLE SNAKE)</vt:lpstr>
      <vt:lpstr>CENCHRIS CONTORTRIX  (COPPER HEAD SNAKE)</vt:lpstr>
      <vt:lpstr>VIPERA BERUS (COMMON  VIPER)</vt:lpstr>
      <vt:lpstr>HYDROPHIS CYANOCINCTUS (SEA SNAKE)</vt:lpstr>
      <vt:lpstr>Slide 86</vt:lpstr>
      <vt:lpstr>HELODERMA VENOM OF GILAMONSTER</vt:lpstr>
      <vt:lpstr>APIUM   VIVUS Honey bee poison</vt:lpstr>
      <vt:lpstr>BUFORANA TOAD  POISON</vt:lpstr>
      <vt:lpstr>MILK &amp; MILK PRODUCTS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</cp:lastModifiedBy>
  <cp:revision>115</cp:revision>
  <dcterms:created xsi:type="dcterms:W3CDTF">2018-10-19T09:42:09Z</dcterms:created>
  <dcterms:modified xsi:type="dcterms:W3CDTF">2019-05-05T07:51:45Z</dcterms:modified>
</cp:coreProperties>
</file>